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72" r:id="rId2"/>
    <p:sldId id="294" r:id="rId3"/>
    <p:sldId id="295" r:id="rId4"/>
    <p:sldId id="307" r:id="rId5"/>
    <p:sldId id="306" r:id="rId6"/>
    <p:sldId id="309" r:id="rId7"/>
    <p:sldId id="310" r:id="rId8"/>
    <p:sldId id="333" r:id="rId9"/>
    <p:sldId id="311" r:id="rId10"/>
    <p:sldId id="331" r:id="rId11"/>
    <p:sldId id="297" r:id="rId12"/>
    <p:sldId id="312" r:id="rId13"/>
    <p:sldId id="314" r:id="rId14"/>
    <p:sldId id="304" r:id="rId15"/>
    <p:sldId id="315" r:id="rId16"/>
    <p:sldId id="303" r:id="rId17"/>
    <p:sldId id="316" r:id="rId18"/>
    <p:sldId id="317" r:id="rId19"/>
    <p:sldId id="320" r:id="rId20"/>
    <p:sldId id="318" r:id="rId21"/>
    <p:sldId id="319" r:id="rId22"/>
    <p:sldId id="321" r:id="rId23"/>
    <p:sldId id="323" r:id="rId24"/>
    <p:sldId id="322" r:id="rId25"/>
    <p:sldId id="305" r:id="rId26"/>
    <p:sldId id="325" r:id="rId27"/>
    <p:sldId id="326" r:id="rId28"/>
    <p:sldId id="330" r:id="rId29"/>
    <p:sldId id="329" r:id="rId30"/>
    <p:sldId id="335" r:id="rId31"/>
    <p:sldId id="334" r:id="rId32"/>
    <p:sldId id="291" r:id="rId33"/>
    <p:sldId id="332" r:id="rId34"/>
    <p:sldId id="336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869"/>
    <a:srgbClr val="088BBE"/>
    <a:srgbClr val="7030A0"/>
    <a:srgbClr val="C55A11"/>
    <a:srgbClr val="1BB6AF"/>
    <a:srgbClr val="EA7580"/>
    <a:srgbClr val="B03060"/>
    <a:srgbClr val="EA747F"/>
    <a:srgbClr val="D6285C"/>
    <a:srgbClr val="EA76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1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57B45-2C6C-4571-AF4E-EF26FE9B2A11}" type="datetimeFigureOut">
              <a:rPr lang="en-DE" smtClean="0"/>
              <a:t>03/16/2022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D8A20-8836-472E-8A84-5DF6C650D50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2520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03/16/2022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286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03/16/2022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413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03/16/2022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527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03/16/2022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6311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03/16/2022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262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03/16/2022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78265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03/16/2022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3370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03/16/2022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3531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03/16/2022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55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03/16/2022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545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03/16/2022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5874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EAB26-6650-444D-B21B-D2F97FA6BF49}" type="datetimeFigureOut">
              <a:rPr lang="en-DE" smtClean="0"/>
              <a:t>03/16/2022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92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35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370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360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40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39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4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38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37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4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31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30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4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30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45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4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48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47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480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470.png"/><Relationship Id="rId28" Type="http://schemas.openxmlformats.org/officeDocument/2006/relationships/image" Target="../media/image50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460.png"/><Relationship Id="rId27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53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57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56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59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3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4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32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6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32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32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7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32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7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31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32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3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370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360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545360B-463D-4A43-9A82-C939ACEA1E23}"/>
              </a:ext>
            </a:extLst>
          </p:cNvPr>
          <p:cNvGrpSpPr/>
          <p:nvPr/>
        </p:nvGrpSpPr>
        <p:grpSpPr>
          <a:xfrm>
            <a:off x="-1" y="3897297"/>
            <a:ext cx="9144001" cy="2960704"/>
            <a:chOff x="191587" y="4066753"/>
            <a:chExt cx="8952413" cy="2791248"/>
          </a:xfrm>
        </p:grpSpPr>
        <p:pic>
          <p:nvPicPr>
            <p:cNvPr id="35" name="Picture 34" descr="A group of animals stand near a body of water&#10;&#10;Description automatically generated with medium confidence">
              <a:extLst>
                <a:ext uri="{FF2B5EF4-FFF2-40B4-BE49-F238E27FC236}">
                  <a16:creationId xmlns:a16="http://schemas.microsoft.com/office/drawing/2014/main" id="{7E29261F-7AA8-41E1-869E-712F2A9FD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08520" y="4066753"/>
              <a:ext cx="5335480" cy="279124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B7C6522-CE6C-4D5E-AC32-91F0ED4F9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079" t="19770" r="34466" b="23876"/>
            <a:stretch/>
          </p:blipFill>
          <p:spPr>
            <a:xfrm>
              <a:off x="191587" y="4066753"/>
              <a:ext cx="3790765" cy="2791248"/>
            </a:xfrm>
            <a:prstGeom prst="rect">
              <a:avLst/>
            </a:prstGeom>
          </p:spPr>
        </p:pic>
      </p:grpSp>
      <p:sp>
        <p:nvSpPr>
          <p:cNvPr id="31" name="Title 30">
            <a:extLst>
              <a:ext uri="{FF2B5EF4-FFF2-40B4-BE49-F238E27FC236}">
                <a16:creationId xmlns:a16="http://schemas.microsoft.com/office/drawing/2014/main" id="{D6F3BF76-0C21-4882-A4A7-496EA0AF8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016493"/>
            <a:ext cx="7772400" cy="21661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From individual energetics to biodiversity patterns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4E0FA4-2A1C-4827-B2C7-7907D45E1D6C}"/>
              </a:ext>
            </a:extLst>
          </p:cNvPr>
          <p:cNvSpPr txBox="1"/>
          <p:nvPr/>
        </p:nvSpPr>
        <p:spPr>
          <a:xfrm>
            <a:off x="8291743" y="6488668"/>
            <a:ext cx="1107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iStock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2F5A92-F108-4B86-9BF0-C7073FBB5DD7}"/>
              </a:ext>
            </a:extLst>
          </p:cNvPr>
          <p:cNvSpPr txBox="1"/>
          <p:nvPr/>
        </p:nvSpPr>
        <p:spPr>
          <a:xfrm>
            <a:off x="122067" y="6488668"/>
            <a:ext cx="1477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Ken Watkins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219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B63A047-2630-4CBC-95EB-3A792F8B4C63}"/>
                  </a:ext>
                </a:extLst>
              </p:cNvPr>
              <p:cNvSpPr/>
              <p:nvPr/>
            </p:nvSpPr>
            <p:spPr>
              <a:xfrm>
                <a:off x="5366709" y="535243"/>
                <a:ext cx="3165738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i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num>
                        <m:den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100" i="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100" b="0" i="0" smtClean="0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sz="1100" i="0">
                                          <a:latin typeface="Cambria Math" panose="02040503050406030204" pitchFamily="18" charset="0"/>
                                        </a:rPr>
                                        <m:t>,∞</m:t>
                                      </m:r>
                                    </m:sub>
                                  </m:sSub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100" i="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</m:sSub>
                            </m:e>
                            <m:sup>
                              <m:f>
                                <m:f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B63A047-2630-4CBC-95EB-3A792F8B4C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709" y="535243"/>
                <a:ext cx="3165738" cy="47743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59F8D1B-2E12-483F-92A8-9BE5D6E5CCCD}"/>
                  </a:ext>
                </a:extLst>
              </p:cNvPr>
              <p:cNvSpPr/>
              <p:nvPr/>
            </p:nvSpPr>
            <p:spPr>
              <a:xfrm>
                <a:off x="6151018" y="1330647"/>
                <a:ext cx="2000483" cy="559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lm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pro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59F8D1B-2E12-483F-92A8-9BE5D6E5C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018" y="1330647"/>
                <a:ext cx="2000483" cy="55964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hteck 32">
            <a:extLst>
              <a:ext uri="{FF2B5EF4-FFF2-40B4-BE49-F238E27FC236}">
                <a16:creationId xmlns:a16="http://schemas.microsoft.com/office/drawing/2014/main" id="{D27C0936-4201-4E60-89F2-019422BE1B06}"/>
              </a:ext>
            </a:extLst>
          </p:cNvPr>
          <p:cNvSpPr/>
          <p:nvPr/>
        </p:nvSpPr>
        <p:spPr>
          <a:xfrm>
            <a:off x="5784443" y="238480"/>
            <a:ext cx="25355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Change in mass: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0D0A346-FFEF-428E-80E5-17DD2667B366}"/>
              </a:ext>
            </a:extLst>
          </p:cNvPr>
          <p:cNvSpPr/>
          <p:nvPr/>
        </p:nvSpPr>
        <p:spPr>
          <a:xfrm>
            <a:off x="5784443" y="1012681"/>
            <a:ext cx="25355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Growth cost: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3FB283-A781-4D4F-8382-9C848ACF7480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1084" t="5801" r="969" b="1624"/>
          <a:stretch/>
        </p:blipFill>
        <p:spPr>
          <a:xfrm>
            <a:off x="179540" y="3377282"/>
            <a:ext cx="4172505" cy="2954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3DA0614-30C6-4014-A8C4-763CEF925DBA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246" t="7813" r="922" b="1663"/>
          <a:stretch/>
        </p:blipFill>
        <p:spPr>
          <a:xfrm>
            <a:off x="4631318" y="3369340"/>
            <a:ext cx="4329344" cy="2962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6108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657408CE-4E48-40B9-B873-E6D9E5F7EFF1}"/>
              </a:ext>
            </a:extLst>
          </p:cNvPr>
          <p:cNvSpPr/>
          <p:nvPr/>
        </p:nvSpPr>
        <p:spPr>
          <a:xfrm>
            <a:off x="5224698" y="115483"/>
            <a:ext cx="3810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u="sng" dirty="0"/>
              <a:t>Pregnancy</a:t>
            </a:r>
            <a:endParaRPr lang="en-US" sz="1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90716037-B7ED-4F17-9871-C25E39A13C24}"/>
                  </a:ext>
                </a:extLst>
              </p:cNvPr>
              <p:cNvSpPr/>
              <p:nvPr/>
            </p:nvSpPr>
            <p:spPr>
              <a:xfrm>
                <a:off x="5380028" y="1614899"/>
                <a:ext cx="3690754" cy="569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𝑓𝑔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48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,∞</m:t>
                                        </m:r>
                                      </m:sub>
                                    </m:sSub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90716037-B7ED-4F17-9871-C25E39A13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028" y="1614899"/>
                <a:ext cx="3690754" cy="569836"/>
              </a:xfrm>
              <a:prstGeom prst="rect">
                <a:avLst/>
              </a:prstGeom>
              <a:blipFill>
                <a:blip r:embed="rId2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7E0C4FD4-9791-44FD-A743-96F9CCB3E745}"/>
                  </a:ext>
                </a:extLst>
              </p:cNvPr>
              <p:cNvSpPr/>
              <p:nvPr/>
            </p:nvSpPr>
            <p:spPr>
              <a:xfrm>
                <a:off x="4719002" y="2273029"/>
                <a:ext cx="4572000" cy="6533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×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fat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×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fat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fat</m:t>
                              </m:r>
                            </m:sub>
                          </m:sSub>
                        </m:den>
                      </m:f>
                      <m:r>
                        <a:rPr lang="en-US" sz="1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pro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pro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pro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7E0C4FD4-9791-44FD-A743-96F9CCB3E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002" y="2273029"/>
                <a:ext cx="4572000" cy="6533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22F1738D-4E4C-4E99-BFBB-985EBB357965}"/>
                  </a:ext>
                </a:extLst>
              </p:cNvPr>
              <p:cNvSpPr/>
              <p:nvPr/>
            </p:nvSpPr>
            <p:spPr>
              <a:xfrm>
                <a:off x="78012" y="5937464"/>
                <a:ext cx="6682022" cy="3434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Pl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0.54180+0.07887×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𝑎𝑔𝑒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gest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−0.002243×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𝑎𝑔𝑒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gest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22F1738D-4E4C-4E99-BFBB-985EBB357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2" y="5937464"/>
                <a:ext cx="6682022" cy="343492"/>
              </a:xfrm>
              <a:prstGeom prst="rect">
                <a:avLst/>
              </a:prstGeom>
              <a:blipFill>
                <a:blip r:embed="rId2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A7C1001D-7F14-4F0A-9986-51FBB55532D1}"/>
                  </a:ext>
                </a:extLst>
              </p:cNvPr>
              <p:cNvSpPr/>
              <p:nvPr/>
            </p:nvSpPr>
            <p:spPr>
              <a:xfrm>
                <a:off x="78012" y="6280956"/>
                <a:ext cx="2069605" cy="554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Pl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Pl</m:t>
                              </m:r>
                            </m:sub>
                          </m:sSub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×3249.9</m:t>
                          </m:r>
                        </m:num>
                        <m:den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0.501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A7C1001D-7F14-4F0A-9986-51FBB5553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2" y="6280956"/>
                <a:ext cx="2069605" cy="55496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885BB7D-E211-4091-A9B5-53146377684B}"/>
              </a:ext>
            </a:extLst>
          </p:cNvPr>
          <p:cNvGrpSpPr/>
          <p:nvPr/>
        </p:nvGrpSpPr>
        <p:grpSpPr>
          <a:xfrm>
            <a:off x="4933788" y="2961540"/>
            <a:ext cx="4136994" cy="2954996"/>
            <a:chOff x="4789503" y="3743753"/>
            <a:chExt cx="4136994" cy="2954996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E2C31A02-FE1A-4ABB-9C2B-217F1D5DA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789503" y="3743753"/>
              <a:ext cx="4136994" cy="295499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FCB40EEC-7685-4A7C-A07C-093EEC1E5DB2}"/>
                </a:ext>
              </a:extLst>
            </p:cNvPr>
            <p:cNvSpPr/>
            <p:nvPr/>
          </p:nvSpPr>
          <p:spPr>
            <a:xfrm>
              <a:off x="5163189" y="3926997"/>
              <a:ext cx="2565126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Fetal mass</a:t>
              </a:r>
            </a:p>
            <a:p>
              <a:r>
                <a:rPr lang="en-US" sz="1400" dirty="0" err="1"/>
                <a:t>Ożdżeński</a:t>
              </a:r>
              <a:r>
                <a:rPr lang="en-US" sz="1400" dirty="0"/>
                <a:t> and </a:t>
              </a:r>
              <a:r>
                <a:rPr lang="en-US" sz="1400" dirty="0" err="1"/>
                <a:t>Mystkowska</a:t>
              </a:r>
              <a:r>
                <a:rPr lang="en-US" sz="1400" dirty="0"/>
                <a:t> 1976</a:t>
              </a:r>
            </a:p>
            <a:p>
              <a:r>
                <a:rPr lang="en-US" sz="1400" dirty="0"/>
                <a:t>-Bank voles 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94D619B8-F749-4A5C-8264-E68DB765F7B2}"/>
              </a:ext>
            </a:extLst>
          </p:cNvPr>
          <p:cNvGrpSpPr/>
          <p:nvPr/>
        </p:nvGrpSpPr>
        <p:grpSpPr>
          <a:xfrm>
            <a:off x="452529" y="3226029"/>
            <a:ext cx="3626528" cy="2590377"/>
            <a:chOff x="600681" y="4164143"/>
            <a:chExt cx="3626528" cy="259037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8BD20E1-3409-437F-B600-AEAA8A414E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681" y="4164143"/>
              <a:ext cx="3626528" cy="259037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85342FA2-BA74-4199-8B26-514C3030CE9A}"/>
                </a:ext>
              </a:extLst>
            </p:cNvPr>
            <p:cNvSpPr/>
            <p:nvPr/>
          </p:nvSpPr>
          <p:spPr>
            <a:xfrm>
              <a:off x="2710682" y="5459331"/>
              <a:ext cx="1261243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Placental mass</a:t>
              </a:r>
            </a:p>
            <a:p>
              <a:r>
                <a:rPr lang="en-US" sz="1400" dirty="0"/>
                <a:t>Mu et al. 2008</a:t>
              </a:r>
            </a:p>
            <a:p>
              <a:r>
                <a:rPr lang="en-US" sz="1400" dirty="0"/>
                <a:t>- Lab mice </a:t>
              </a:r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459DD719-85D1-4711-809E-376BD78DDE5D}"/>
                </a:ext>
              </a:extLst>
            </p:cNvPr>
            <p:cNvSpPr/>
            <p:nvPr/>
          </p:nvSpPr>
          <p:spPr>
            <a:xfrm>
              <a:off x="1133475" y="4641946"/>
              <a:ext cx="2790825" cy="1520729"/>
            </a:xfrm>
            <a:custGeom>
              <a:avLst/>
              <a:gdLst>
                <a:gd name="connsiteX0" fmla="*/ 0 w 2790825"/>
                <a:gd name="connsiteY0" fmla="*/ 1520729 h 1520729"/>
                <a:gd name="connsiteX1" fmla="*/ 271463 w 2790825"/>
                <a:gd name="connsiteY1" fmla="*/ 1144492 h 1520729"/>
                <a:gd name="connsiteX2" fmla="*/ 542925 w 2790825"/>
                <a:gd name="connsiteY2" fmla="*/ 825404 h 1520729"/>
                <a:gd name="connsiteX3" fmla="*/ 833438 w 2790825"/>
                <a:gd name="connsiteY3" fmla="*/ 549179 h 1520729"/>
                <a:gd name="connsiteX4" fmla="*/ 1090613 w 2790825"/>
                <a:gd name="connsiteY4" fmla="*/ 334867 h 1520729"/>
                <a:gd name="connsiteX5" fmla="*/ 1390650 w 2790825"/>
                <a:gd name="connsiteY5" fmla="*/ 163417 h 1520729"/>
                <a:gd name="connsiteX6" fmla="*/ 1662113 w 2790825"/>
                <a:gd name="connsiteY6" fmla="*/ 58642 h 1520729"/>
                <a:gd name="connsiteX7" fmla="*/ 1947863 w 2790825"/>
                <a:gd name="connsiteY7" fmla="*/ 6254 h 1520729"/>
                <a:gd name="connsiteX8" fmla="*/ 2228850 w 2790825"/>
                <a:gd name="connsiteY8" fmla="*/ 6254 h 1520729"/>
                <a:gd name="connsiteX9" fmla="*/ 2514600 w 2790825"/>
                <a:gd name="connsiteY9" fmla="*/ 53879 h 1520729"/>
                <a:gd name="connsiteX10" fmla="*/ 2790825 w 2790825"/>
                <a:gd name="connsiteY10" fmla="*/ 158654 h 152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0825" h="1520729">
                  <a:moveTo>
                    <a:pt x="0" y="1520729"/>
                  </a:moveTo>
                  <a:cubicBezTo>
                    <a:pt x="90488" y="1390554"/>
                    <a:pt x="180976" y="1260379"/>
                    <a:pt x="271463" y="1144492"/>
                  </a:cubicBezTo>
                  <a:cubicBezTo>
                    <a:pt x="361950" y="1028605"/>
                    <a:pt x="449263" y="924623"/>
                    <a:pt x="542925" y="825404"/>
                  </a:cubicBezTo>
                  <a:cubicBezTo>
                    <a:pt x="636588" y="726185"/>
                    <a:pt x="742157" y="630935"/>
                    <a:pt x="833438" y="549179"/>
                  </a:cubicBezTo>
                  <a:cubicBezTo>
                    <a:pt x="924719" y="467423"/>
                    <a:pt x="997745" y="399161"/>
                    <a:pt x="1090613" y="334867"/>
                  </a:cubicBezTo>
                  <a:cubicBezTo>
                    <a:pt x="1183481" y="270573"/>
                    <a:pt x="1295400" y="209454"/>
                    <a:pt x="1390650" y="163417"/>
                  </a:cubicBezTo>
                  <a:cubicBezTo>
                    <a:pt x="1485900" y="117379"/>
                    <a:pt x="1569244" y="84836"/>
                    <a:pt x="1662113" y="58642"/>
                  </a:cubicBezTo>
                  <a:cubicBezTo>
                    <a:pt x="1754982" y="32448"/>
                    <a:pt x="1853407" y="14985"/>
                    <a:pt x="1947863" y="6254"/>
                  </a:cubicBezTo>
                  <a:cubicBezTo>
                    <a:pt x="2042319" y="-2477"/>
                    <a:pt x="2134394" y="-1683"/>
                    <a:pt x="2228850" y="6254"/>
                  </a:cubicBezTo>
                  <a:cubicBezTo>
                    <a:pt x="2323306" y="14191"/>
                    <a:pt x="2420938" y="28479"/>
                    <a:pt x="2514600" y="53879"/>
                  </a:cubicBezTo>
                  <a:cubicBezTo>
                    <a:pt x="2608262" y="79279"/>
                    <a:pt x="2699543" y="118966"/>
                    <a:pt x="2790825" y="158654"/>
                  </a:cubicBezTo>
                </a:path>
              </a:pathLst>
            </a:custGeom>
            <a:noFill/>
            <a:ln w="19050">
              <a:solidFill>
                <a:srgbClr val="EA75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4F68D86-B5C9-4A03-A014-14B8006A1A08}"/>
              </a:ext>
            </a:extLst>
          </p:cNvPr>
          <p:cNvGrpSpPr/>
          <p:nvPr/>
        </p:nvGrpSpPr>
        <p:grpSpPr>
          <a:xfrm>
            <a:off x="5713218" y="577044"/>
            <a:ext cx="2833532" cy="807065"/>
            <a:chOff x="6193616" y="2936688"/>
            <a:chExt cx="2833532" cy="807065"/>
          </a:xfrm>
        </p:grpSpPr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22685A15-8C44-49EA-B852-049BD3C798CC}"/>
                </a:ext>
              </a:extLst>
            </p:cNvPr>
            <p:cNvSpPr/>
            <p:nvPr/>
          </p:nvSpPr>
          <p:spPr>
            <a:xfrm>
              <a:off x="6276513" y="2936688"/>
              <a:ext cx="2649983" cy="807065"/>
            </a:xfrm>
            <a:prstGeom prst="roundRect">
              <a:avLst/>
            </a:prstGeom>
            <a:solidFill>
              <a:srgbClr val="1BB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A8E41EE6-5754-4184-A2CD-944961C3F107}"/>
                    </a:ext>
                  </a:extLst>
                </p:cNvPr>
                <p:cNvSpPr/>
                <p:nvPr/>
              </p:nvSpPr>
              <p:spPr>
                <a:xfrm>
                  <a:off x="6193616" y="3033483"/>
                  <a:ext cx="2833532" cy="6365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off</m:t>
                            </m:r>
                            <m: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#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off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Pl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A8E41EE6-5754-4184-A2CD-944961C3F1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616" y="3033483"/>
                  <a:ext cx="2833532" cy="63658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8530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657408CE-4E48-40B9-B873-E6D9E5F7EFF1}"/>
              </a:ext>
            </a:extLst>
          </p:cNvPr>
          <p:cNvSpPr/>
          <p:nvPr/>
        </p:nvSpPr>
        <p:spPr>
          <a:xfrm>
            <a:off x="5224698" y="115483"/>
            <a:ext cx="3810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u="sng" dirty="0"/>
              <a:t>Pregnancy</a:t>
            </a:r>
            <a:endParaRPr lang="en-US" sz="1400" u="sng" dirty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4F68D86-B5C9-4A03-A014-14B8006A1A08}"/>
              </a:ext>
            </a:extLst>
          </p:cNvPr>
          <p:cNvGrpSpPr/>
          <p:nvPr/>
        </p:nvGrpSpPr>
        <p:grpSpPr>
          <a:xfrm>
            <a:off x="5713218" y="577044"/>
            <a:ext cx="2833532" cy="807065"/>
            <a:chOff x="6193616" y="2936688"/>
            <a:chExt cx="2833532" cy="807065"/>
          </a:xfrm>
        </p:grpSpPr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22685A15-8C44-49EA-B852-049BD3C798CC}"/>
                </a:ext>
              </a:extLst>
            </p:cNvPr>
            <p:cNvSpPr/>
            <p:nvPr/>
          </p:nvSpPr>
          <p:spPr>
            <a:xfrm>
              <a:off x="6276513" y="2936688"/>
              <a:ext cx="2649983" cy="807065"/>
            </a:xfrm>
            <a:prstGeom prst="roundRect">
              <a:avLst/>
            </a:prstGeom>
            <a:solidFill>
              <a:srgbClr val="1BB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A8E41EE6-5754-4184-A2CD-944961C3F107}"/>
                    </a:ext>
                  </a:extLst>
                </p:cNvPr>
                <p:cNvSpPr/>
                <p:nvPr/>
              </p:nvSpPr>
              <p:spPr>
                <a:xfrm>
                  <a:off x="6193616" y="3033483"/>
                  <a:ext cx="2833532" cy="6365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off</m:t>
                            </m:r>
                            <m: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#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off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Pl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A8E41EE6-5754-4184-A2CD-944961C3F1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616" y="3033483"/>
                  <a:ext cx="2833532" cy="63658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1AAC5544-4B74-4410-9294-3709BBDA9349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1188" t="8237" r="1188" b="1006"/>
          <a:stretch/>
        </p:blipFill>
        <p:spPr>
          <a:xfrm>
            <a:off x="4377194" y="3215464"/>
            <a:ext cx="4705166" cy="32935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C65DC3E-101D-4324-B9EF-4DFF5CCC67DF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1602" t="6401" r="1260" b="1216"/>
          <a:stretch/>
        </p:blipFill>
        <p:spPr>
          <a:xfrm>
            <a:off x="61640" y="3215464"/>
            <a:ext cx="4260404" cy="32935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3638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657408CE-4E48-40B9-B873-E6D9E5F7EFF1}"/>
              </a:ext>
            </a:extLst>
          </p:cNvPr>
          <p:cNvSpPr/>
          <p:nvPr/>
        </p:nvSpPr>
        <p:spPr>
          <a:xfrm>
            <a:off x="5224698" y="115483"/>
            <a:ext cx="3810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u="sng" dirty="0"/>
              <a:t>Pregnancy</a:t>
            </a:r>
            <a:endParaRPr lang="en-US" sz="1400" u="sng" dirty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4F68D86-B5C9-4A03-A014-14B8006A1A08}"/>
              </a:ext>
            </a:extLst>
          </p:cNvPr>
          <p:cNvGrpSpPr/>
          <p:nvPr/>
        </p:nvGrpSpPr>
        <p:grpSpPr>
          <a:xfrm>
            <a:off x="5713218" y="577044"/>
            <a:ext cx="2833532" cy="807065"/>
            <a:chOff x="6193616" y="2936688"/>
            <a:chExt cx="2833532" cy="807065"/>
          </a:xfrm>
        </p:grpSpPr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22685A15-8C44-49EA-B852-049BD3C798CC}"/>
                </a:ext>
              </a:extLst>
            </p:cNvPr>
            <p:cNvSpPr/>
            <p:nvPr/>
          </p:nvSpPr>
          <p:spPr>
            <a:xfrm>
              <a:off x="6276513" y="2936688"/>
              <a:ext cx="2649983" cy="807065"/>
            </a:xfrm>
            <a:prstGeom prst="roundRect">
              <a:avLst/>
            </a:prstGeom>
            <a:solidFill>
              <a:srgbClr val="1BB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A8E41EE6-5754-4184-A2CD-944961C3F107}"/>
                    </a:ext>
                  </a:extLst>
                </p:cNvPr>
                <p:cNvSpPr/>
                <p:nvPr/>
              </p:nvSpPr>
              <p:spPr>
                <a:xfrm>
                  <a:off x="6193616" y="3033483"/>
                  <a:ext cx="2833532" cy="6365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off</m:t>
                            </m:r>
                            <m: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#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off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Pl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A8E41EE6-5754-4184-A2CD-944961C3F1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616" y="3033483"/>
                  <a:ext cx="2833532" cy="63658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E0C2409F-AD12-4218-AB17-5F15A6BD4814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833" t="9155" r="1260" b="1040"/>
          <a:stretch/>
        </p:blipFill>
        <p:spPr>
          <a:xfrm>
            <a:off x="2230669" y="3024395"/>
            <a:ext cx="4895726" cy="3718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1824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369A3ADE-C01F-4D30-ACDE-A8CBE9EEF01B}"/>
              </a:ext>
            </a:extLst>
          </p:cNvPr>
          <p:cNvSpPr/>
          <p:nvPr/>
        </p:nvSpPr>
        <p:spPr>
          <a:xfrm>
            <a:off x="5445856" y="1674440"/>
            <a:ext cx="3574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/>
              <a:t>Also increased BMR for females due to increased mass </a:t>
            </a:r>
          </a:p>
          <a:p>
            <a:r>
              <a:rPr lang="da-DK" dirty="0"/>
              <a:t>– as in Trebatická et al. 2007</a:t>
            </a:r>
            <a:endParaRPr lang="da-DK" sz="24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37D7557-3089-425E-9040-989C6FBCBC5D}"/>
              </a:ext>
            </a:extLst>
          </p:cNvPr>
          <p:cNvSpPr/>
          <p:nvPr/>
        </p:nvSpPr>
        <p:spPr>
          <a:xfrm>
            <a:off x="5224698" y="115483"/>
            <a:ext cx="3810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u="sng" dirty="0"/>
              <a:t>Pregnancy</a:t>
            </a:r>
            <a:endParaRPr lang="en-US" sz="1400" u="sng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1A9E5D4B-D6F4-42F1-8A45-4F9D1F2B09AC}"/>
              </a:ext>
            </a:extLst>
          </p:cNvPr>
          <p:cNvGrpSpPr/>
          <p:nvPr/>
        </p:nvGrpSpPr>
        <p:grpSpPr>
          <a:xfrm>
            <a:off x="5713218" y="577044"/>
            <a:ext cx="2833532" cy="807065"/>
            <a:chOff x="6193616" y="2936688"/>
            <a:chExt cx="2833532" cy="807065"/>
          </a:xfrm>
        </p:grpSpPr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0DAAF37B-E58F-417A-BEF7-F8ECE1C169E5}"/>
                </a:ext>
              </a:extLst>
            </p:cNvPr>
            <p:cNvSpPr/>
            <p:nvPr/>
          </p:nvSpPr>
          <p:spPr>
            <a:xfrm>
              <a:off x="6276513" y="2936688"/>
              <a:ext cx="2649983" cy="807065"/>
            </a:xfrm>
            <a:prstGeom prst="roundRect">
              <a:avLst/>
            </a:prstGeom>
            <a:solidFill>
              <a:srgbClr val="1BB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072DB2B1-44F6-49A1-8802-39F6A1B928CC}"/>
                    </a:ext>
                  </a:extLst>
                </p:cNvPr>
                <p:cNvSpPr/>
                <p:nvPr/>
              </p:nvSpPr>
              <p:spPr>
                <a:xfrm>
                  <a:off x="6193616" y="3033483"/>
                  <a:ext cx="2833532" cy="6365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off</m:t>
                            </m:r>
                            <m: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#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off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Pl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072DB2B1-44F6-49A1-8802-39F6A1B928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616" y="3033483"/>
                  <a:ext cx="2833532" cy="63658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0ED4926F-C237-4CFB-8B38-F6398A09CE3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70228" y="3651405"/>
            <a:ext cx="5895975" cy="2076450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CF31518-9C3C-426F-BB85-0BEC5AFBE108}"/>
              </a:ext>
            </a:extLst>
          </p:cNvPr>
          <p:cNvCxnSpPr/>
          <p:nvPr/>
        </p:nvCxnSpPr>
        <p:spPr>
          <a:xfrm flipV="1">
            <a:off x="5713218" y="5326602"/>
            <a:ext cx="0" cy="816746"/>
          </a:xfrm>
          <a:prstGeom prst="straightConnector1">
            <a:avLst/>
          </a:prstGeom>
          <a:ln w="57150">
            <a:solidFill>
              <a:srgbClr val="1BB6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221B9FE-FC78-496C-86DE-E7FA1B45DE3E}"/>
              </a:ext>
            </a:extLst>
          </p:cNvPr>
          <p:cNvCxnSpPr/>
          <p:nvPr/>
        </p:nvCxnSpPr>
        <p:spPr>
          <a:xfrm flipV="1">
            <a:off x="6282869" y="5326602"/>
            <a:ext cx="0" cy="816746"/>
          </a:xfrm>
          <a:prstGeom prst="straightConnector1">
            <a:avLst/>
          </a:prstGeom>
          <a:ln w="57150">
            <a:solidFill>
              <a:srgbClr val="1BB6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89A078-9A3F-4D68-B44D-519DA6F96CDA}"/>
              </a:ext>
            </a:extLst>
          </p:cNvPr>
          <p:cNvCxnSpPr/>
          <p:nvPr/>
        </p:nvCxnSpPr>
        <p:spPr>
          <a:xfrm flipV="1">
            <a:off x="6852520" y="5326602"/>
            <a:ext cx="0" cy="816746"/>
          </a:xfrm>
          <a:prstGeom prst="straightConnector1">
            <a:avLst/>
          </a:prstGeom>
          <a:ln w="57150">
            <a:solidFill>
              <a:srgbClr val="1BB6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6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35" name="Rechteck 34">
            <a:extLst>
              <a:ext uri="{FF2B5EF4-FFF2-40B4-BE49-F238E27FC236}">
                <a16:creationId xmlns:a16="http://schemas.microsoft.com/office/drawing/2014/main" id="{A37D7557-3089-425E-9040-989C6FBCBC5D}"/>
              </a:ext>
            </a:extLst>
          </p:cNvPr>
          <p:cNvSpPr/>
          <p:nvPr/>
        </p:nvSpPr>
        <p:spPr>
          <a:xfrm>
            <a:off x="5224698" y="115483"/>
            <a:ext cx="3810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u="sng" dirty="0"/>
              <a:t>Pregnancy</a:t>
            </a:r>
            <a:endParaRPr lang="en-US" sz="1400" u="sng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FDA315D-5069-4BC6-BA4F-83E81A7F1A87}"/>
              </a:ext>
            </a:extLst>
          </p:cNvPr>
          <p:cNvSpPr/>
          <p:nvPr/>
        </p:nvSpPr>
        <p:spPr>
          <a:xfrm>
            <a:off x="6146653" y="6451049"/>
            <a:ext cx="3278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/>
              <a:t>From </a:t>
            </a:r>
            <a:r>
              <a:rPr lang="da-DK" dirty="0">
                <a:solidFill>
                  <a:srgbClr val="B03060"/>
                </a:solidFill>
              </a:rPr>
              <a:t>Mappes &amp; Koskela 2004</a:t>
            </a:r>
            <a:r>
              <a:rPr lang="da-DK" dirty="0">
                <a:solidFill>
                  <a:srgbClr val="EA747F"/>
                </a:solidFill>
              </a:rPr>
              <a:t> 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4E48682-CDD7-44BE-AD03-4E5DFFE83FDD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155" t="7502" r="1026" b="1394"/>
          <a:stretch/>
        </p:blipFill>
        <p:spPr>
          <a:xfrm>
            <a:off x="2088075" y="2957342"/>
            <a:ext cx="5454298" cy="34937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9655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BAE71810-962A-4339-A460-E70F7C6ECD44}"/>
              </a:ext>
            </a:extLst>
          </p:cNvPr>
          <p:cNvSpPr/>
          <p:nvPr/>
        </p:nvSpPr>
        <p:spPr>
          <a:xfrm>
            <a:off x="5097570" y="2680528"/>
            <a:ext cx="3649726" cy="106818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BC35C53-AFAD-4AA9-8C8D-82395F1360FA}"/>
              </a:ext>
            </a:extLst>
          </p:cNvPr>
          <p:cNvSpPr/>
          <p:nvPr/>
        </p:nvSpPr>
        <p:spPr>
          <a:xfrm>
            <a:off x="7013662" y="164284"/>
            <a:ext cx="104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Lactation</a:t>
            </a:r>
            <a:endParaRPr lang="en-US" sz="12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7924CA5F-590D-485A-8650-1C4255201D22}"/>
                  </a:ext>
                </a:extLst>
              </p:cNvPr>
              <p:cNvSpPr/>
              <p:nvPr/>
            </p:nvSpPr>
            <p:spPr>
              <a:xfrm>
                <a:off x="5937596" y="816860"/>
                <a:ext cx="2648995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off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off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off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7924CA5F-590D-485A-8650-1C4255201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596" y="816860"/>
                <a:ext cx="2648995" cy="38151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CE8FCBFD-3048-4450-9FA2-50F62841899F}"/>
                  </a:ext>
                </a:extLst>
              </p:cNvPr>
              <p:cNvSpPr/>
              <p:nvPr/>
            </p:nvSpPr>
            <p:spPr>
              <a:xfrm>
                <a:off x="5744467" y="1586482"/>
                <a:ext cx="2842124" cy="68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off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lean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off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off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CE8FCBFD-3048-4450-9FA2-50F628418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467" y="1586482"/>
                <a:ext cx="2842124" cy="68076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DA2D8AE8-C8C0-4977-8609-3CA5F04BAD61}"/>
                  </a:ext>
                </a:extLst>
              </p:cNvPr>
              <p:cNvSpPr/>
              <p:nvPr/>
            </p:nvSpPr>
            <p:spPr>
              <a:xfrm>
                <a:off x="5198612" y="2824583"/>
                <a:ext cx="3387979" cy="782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Lact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off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#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off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off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off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mp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DA2D8AE8-C8C0-4977-8609-3CA5F04BAD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612" y="2824583"/>
                <a:ext cx="3387979" cy="78277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fik 16">
            <a:extLst>
              <a:ext uri="{FF2B5EF4-FFF2-40B4-BE49-F238E27FC236}">
                <a16:creationId xmlns:a16="http://schemas.microsoft.com/office/drawing/2014/main" id="{92AC4C85-0913-46C6-8159-7EAA5FF4DEB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14068" y="3585004"/>
            <a:ext cx="1762125" cy="142875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8062ABE-13BC-409E-AC09-A88BC0731D3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14068" y="5013754"/>
            <a:ext cx="1762125" cy="1428750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2B6C442E-2847-43F9-B140-CABDD6B3626D}"/>
              </a:ext>
            </a:extLst>
          </p:cNvPr>
          <p:cNvSpPr/>
          <p:nvPr/>
        </p:nvSpPr>
        <p:spPr>
          <a:xfrm>
            <a:off x="4482494" y="4829088"/>
            <a:ext cx="1230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000" dirty="0"/>
              <a:t>Maximum</a:t>
            </a:r>
            <a:endParaRPr lang="da-DK" sz="280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9DBC83C-8267-47D9-B015-E1789A6B4A5D}"/>
              </a:ext>
            </a:extLst>
          </p:cNvPr>
          <p:cNvCxnSpPr>
            <a:stCxn id="20" idx="1"/>
          </p:cNvCxnSpPr>
          <p:nvPr/>
        </p:nvCxnSpPr>
        <p:spPr>
          <a:xfrm flipH="1" flipV="1">
            <a:off x="3097204" y="4299380"/>
            <a:ext cx="1385290" cy="72976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5D79560-EA43-41F8-A93C-80FB4957B951}"/>
              </a:ext>
            </a:extLst>
          </p:cNvPr>
          <p:cNvCxnSpPr>
            <a:cxnSpLocks/>
          </p:cNvCxnSpPr>
          <p:nvPr/>
        </p:nvCxnSpPr>
        <p:spPr>
          <a:xfrm flipH="1">
            <a:off x="3094231" y="5013754"/>
            <a:ext cx="1385290" cy="71437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BC1E7440-375E-4972-9550-523383E59DF8}"/>
              </a:ext>
            </a:extLst>
          </p:cNvPr>
          <p:cNvSpPr/>
          <p:nvPr/>
        </p:nvSpPr>
        <p:spPr>
          <a:xfrm>
            <a:off x="5850384" y="4040949"/>
            <a:ext cx="2896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/>
              <a:t>Any extra goes to fat storage</a:t>
            </a:r>
            <a:endParaRPr lang="da-DK" sz="24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EBAE719-B84E-40FD-9466-B8D4D7898D88}"/>
              </a:ext>
            </a:extLst>
          </p:cNvPr>
          <p:cNvSpPr/>
          <p:nvPr/>
        </p:nvSpPr>
        <p:spPr>
          <a:xfrm>
            <a:off x="172478" y="4358249"/>
            <a:ext cx="10415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dirty="0">
                <a:solidFill>
                  <a:srgbClr val="898989"/>
                </a:solidFill>
              </a:rPr>
              <a:t>Lean mass</a:t>
            </a:r>
            <a:endParaRPr lang="da-DK" dirty="0">
              <a:solidFill>
                <a:srgbClr val="898989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ADB4414-46A0-4485-9AB6-6E6C260004CF}"/>
              </a:ext>
            </a:extLst>
          </p:cNvPr>
          <p:cNvSpPr/>
          <p:nvPr/>
        </p:nvSpPr>
        <p:spPr>
          <a:xfrm>
            <a:off x="172478" y="3944561"/>
            <a:ext cx="10415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dirty="0"/>
              <a:t>Total mass</a:t>
            </a:r>
            <a:endParaRPr lang="da-DK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FD4D448-FA4B-4D1A-B563-9A53F837379F}"/>
              </a:ext>
            </a:extLst>
          </p:cNvPr>
          <p:cNvSpPr/>
          <p:nvPr/>
        </p:nvSpPr>
        <p:spPr>
          <a:xfrm>
            <a:off x="194254" y="5373311"/>
            <a:ext cx="10415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dirty="0"/>
              <a:t>Total costs</a:t>
            </a:r>
            <a:endParaRPr lang="da-DK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998F047-49A3-4D36-9BA6-CA30391DF921}"/>
              </a:ext>
            </a:extLst>
          </p:cNvPr>
          <p:cNvSpPr/>
          <p:nvPr/>
        </p:nvSpPr>
        <p:spPr>
          <a:xfrm>
            <a:off x="0" y="5701291"/>
            <a:ext cx="12358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dirty="0">
                <a:solidFill>
                  <a:srgbClr val="A71109"/>
                </a:solidFill>
              </a:rPr>
              <a:t>Offspring BMR</a:t>
            </a:r>
            <a:endParaRPr lang="da-DK" dirty="0">
              <a:solidFill>
                <a:srgbClr val="A71109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A295387-B3ED-4EF7-96E3-0E78DC7BF7AC}"/>
              </a:ext>
            </a:extLst>
          </p:cNvPr>
          <p:cNvSpPr/>
          <p:nvPr/>
        </p:nvSpPr>
        <p:spPr>
          <a:xfrm>
            <a:off x="278167" y="6005367"/>
            <a:ext cx="957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dirty="0">
                <a:solidFill>
                  <a:srgbClr val="0F357B"/>
                </a:solidFill>
              </a:rPr>
              <a:t>Offspring growth</a:t>
            </a:r>
            <a:endParaRPr lang="da-DK" dirty="0">
              <a:solidFill>
                <a:srgbClr val="0F357B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65615A2-B0B9-47D3-8CEC-44A2F59D809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11095" y="3585004"/>
            <a:ext cx="1762125" cy="142875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0DB4B29-D156-497F-B308-C293261350C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08122" y="5013754"/>
            <a:ext cx="1758117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BC35C53-AFAD-4AA9-8C8D-82395F1360FA}"/>
              </a:ext>
            </a:extLst>
          </p:cNvPr>
          <p:cNvSpPr/>
          <p:nvPr/>
        </p:nvSpPr>
        <p:spPr>
          <a:xfrm>
            <a:off x="7013662" y="164284"/>
            <a:ext cx="104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Lactation</a:t>
            </a:r>
            <a:endParaRPr lang="en-US" sz="1200" u="sng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97D7285-8F95-4947-B09F-785BA0A14080}"/>
              </a:ext>
            </a:extLst>
          </p:cNvPr>
          <p:cNvSpPr/>
          <p:nvPr/>
        </p:nvSpPr>
        <p:spPr>
          <a:xfrm>
            <a:off x="140758" y="6021039"/>
            <a:ext cx="32782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/>
              <a:t>From </a:t>
            </a:r>
            <a:r>
              <a:rPr lang="da-DK" dirty="0">
                <a:solidFill>
                  <a:srgbClr val="EA7580"/>
                </a:solidFill>
              </a:rPr>
              <a:t>Sadowska et al. 2015</a:t>
            </a:r>
            <a:r>
              <a:rPr lang="da-DK" dirty="0">
                <a:solidFill>
                  <a:srgbClr val="EA747F"/>
                </a:solidFill>
              </a:rPr>
              <a:t> </a:t>
            </a:r>
          </a:p>
          <a:p>
            <a:r>
              <a:rPr lang="da-DK" sz="1400" dirty="0"/>
              <a:t>- for unshaved control mothers</a:t>
            </a:r>
            <a:endParaRPr lang="da-DK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9CA42DF-37CE-4D58-9C15-60DB9C48AF5C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741" t="2780" r="2341" b="1359"/>
          <a:stretch/>
        </p:blipFill>
        <p:spPr>
          <a:xfrm>
            <a:off x="5033941" y="533616"/>
            <a:ext cx="3959441" cy="6226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4059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BC35C53-AFAD-4AA9-8C8D-82395F1360FA}"/>
              </a:ext>
            </a:extLst>
          </p:cNvPr>
          <p:cNvSpPr/>
          <p:nvPr/>
        </p:nvSpPr>
        <p:spPr>
          <a:xfrm>
            <a:off x="7013662" y="164284"/>
            <a:ext cx="104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Lactation</a:t>
            </a:r>
            <a:endParaRPr lang="en-US" sz="1200" u="sng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99CAEAE-8973-4A26-B9D7-8A04E9D3581D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582" t="5087" r="1419" b="1360"/>
          <a:stretch/>
        </p:blipFill>
        <p:spPr>
          <a:xfrm>
            <a:off x="116523" y="128750"/>
            <a:ext cx="8910954" cy="660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B263DEA3-06B9-4DF7-A0A3-9DDAE66242C1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1059" t="7199" r="1778" b="2084"/>
          <a:stretch/>
        </p:blipFill>
        <p:spPr>
          <a:xfrm>
            <a:off x="4684041" y="164285"/>
            <a:ext cx="4327772" cy="3182598"/>
          </a:xfrm>
          <a:prstGeom prst="roundRect">
            <a:avLst>
              <a:gd name="adj" fmla="val 1835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E9CEAAA9-AACB-457C-A2A8-3EDC7E4AE0E1}"/>
              </a:ext>
            </a:extLst>
          </p:cNvPr>
          <p:cNvCxnSpPr/>
          <p:nvPr/>
        </p:nvCxnSpPr>
        <p:spPr>
          <a:xfrm flipV="1">
            <a:off x="1046958" y="710557"/>
            <a:ext cx="3018408" cy="2015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22D3ACA-8246-467F-BE1A-6AD0E3434F1C}"/>
              </a:ext>
            </a:extLst>
          </p:cNvPr>
          <p:cNvCxnSpPr>
            <a:cxnSpLocks/>
          </p:cNvCxnSpPr>
          <p:nvPr/>
        </p:nvCxnSpPr>
        <p:spPr>
          <a:xfrm flipV="1">
            <a:off x="884589" y="4003829"/>
            <a:ext cx="2950564" cy="201721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8B34605-A09B-4F77-8A7E-12749C2D02AB}"/>
              </a:ext>
            </a:extLst>
          </p:cNvPr>
          <p:cNvCxnSpPr>
            <a:cxnSpLocks/>
          </p:cNvCxnSpPr>
          <p:nvPr/>
        </p:nvCxnSpPr>
        <p:spPr>
          <a:xfrm flipV="1">
            <a:off x="5454018" y="4029461"/>
            <a:ext cx="2950564" cy="201721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8766924-8179-4BB8-8787-BD68D9723AA3}"/>
              </a:ext>
            </a:extLst>
          </p:cNvPr>
          <p:cNvCxnSpPr/>
          <p:nvPr/>
        </p:nvCxnSpPr>
        <p:spPr>
          <a:xfrm>
            <a:off x="5454018" y="710557"/>
            <a:ext cx="3263854" cy="783176"/>
          </a:xfrm>
          <a:prstGeom prst="line">
            <a:avLst/>
          </a:prstGeom>
          <a:ln w="57150">
            <a:solidFill>
              <a:srgbClr val="EA7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90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BC35C53-AFAD-4AA9-8C8D-82395F1360FA}"/>
              </a:ext>
            </a:extLst>
          </p:cNvPr>
          <p:cNvSpPr/>
          <p:nvPr/>
        </p:nvSpPr>
        <p:spPr>
          <a:xfrm>
            <a:off x="7013662" y="164284"/>
            <a:ext cx="104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Lactation</a:t>
            </a:r>
            <a:endParaRPr lang="en-US" sz="1200" u="sng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880503E-7430-46DD-8401-5B765915AC3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090" t="7565" r="1572" b="1919"/>
          <a:stretch/>
        </p:blipFill>
        <p:spPr>
          <a:xfrm>
            <a:off x="1974552" y="2992294"/>
            <a:ext cx="5015884" cy="35521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30933E0-5AB7-478C-948E-3A8A3365D290}"/>
              </a:ext>
            </a:extLst>
          </p:cNvPr>
          <p:cNvSpPr/>
          <p:nvPr/>
        </p:nvSpPr>
        <p:spPr>
          <a:xfrm>
            <a:off x="5551849" y="893568"/>
            <a:ext cx="32782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600" dirty="0"/>
              <a:t>Survival modelled as a modified version of adult survival (using separate constants for embryos and offspring)</a:t>
            </a:r>
          </a:p>
        </p:txBody>
      </p:sp>
    </p:spTree>
    <p:extLst>
      <p:ext uri="{BB962C8B-B14F-4D97-AF65-F5344CB8AC3E}">
        <p14:creationId xmlns:p14="http://schemas.microsoft.com/office/powerpoint/2010/main" val="354214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3759" y="3267954"/>
            <a:ext cx="4953000" cy="21907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380" y="2953629"/>
            <a:ext cx="2095500" cy="2095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0282" y="1409699"/>
            <a:ext cx="2057400" cy="1143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6743" y="2219971"/>
            <a:ext cx="2352675" cy="600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2654" y="2968357"/>
            <a:ext cx="2981325" cy="2095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92309" y="3310446"/>
            <a:ext cx="2314575" cy="600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35807" y="3571556"/>
            <a:ext cx="2409825" cy="12096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271" y="2351622"/>
            <a:ext cx="2114550" cy="1524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21329" y="3738657"/>
            <a:ext cx="847725" cy="9715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21329" y="2976657"/>
            <a:ext cx="14001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62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BC35C53-AFAD-4AA9-8C8D-82395F1360FA}"/>
              </a:ext>
            </a:extLst>
          </p:cNvPr>
          <p:cNvSpPr/>
          <p:nvPr/>
        </p:nvSpPr>
        <p:spPr>
          <a:xfrm>
            <a:off x="7013662" y="164284"/>
            <a:ext cx="104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Lactation</a:t>
            </a:r>
            <a:endParaRPr lang="en-US" sz="1200" u="sng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EC3C39-15B6-4086-8839-F63A2EB4711C}"/>
              </a:ext>
            </a:extLst>
          </p:cNvPr>
          <p:cNvSpPr/>
          <p:nvPr/>
        </p:nvSpPr>
        <p:spPr>
          <a:xfrm>
            <a:off x="5865735" y="652295"/>
            <a:ext cx="3278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/>
              <a:t>Other useful patterns</a:t>
            </a:r>
            <a:endParaRPr lang="da-DK" sz="2400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B4DA406-B9AE-41A2-B488-C05E0CBC714C}"/>
              </a:ext>
            </a:extLst>
          </p:cNvPr>
          <p:cNvGrpSpPr/>
          <p:nvPr/>
        </p:nvGrpSpPr>
        <p:grpSpPr>
          <a:xfrm>
            <a:off x="5507999" y="1652997"/>
            <a:ext cx="3434736" cy="4629705"/>
            <a:chOff x="5185463" y="1738085"/>
            <a:chExt cx="3434736" cy="4629705"/>
          </a:xfrm>
        </p:grpSpPr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2D197BBA-CAEB-4306-9DA1-9304422866DB}"/>
                </a:ext>
              </a:extLst>
            </p:cNvPr>
            <p:cNvSpPr/>
            <p:nvPr/>
          </p:nvSpPr>
          <p:spPr>
            <a:xfrm>
              <a:off x="5185463" y="1738085"/>
              <a:ext cx="3434736" cy="46297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18D3714-755B-4938-8C93-CCFF86B559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17815" t="28464" r="50979" b="22443"/>
            <a:stretch/>
          </p:blipFill>
          <p:spPr>
            <a:xfrm>
              <a:off x="5548525" y="3801056"/>
              <a:ext cx="2853477" cy="2431567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44D132D-F035-48E5-970B-A529ED4FF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49021" t="45652" r="18794" b="21905"/>
            <a:stretch/>
          </p:blipFill>
          <p:spPr>
            <a:xfrm>
              <a:off x="5288256" y="2086419"/>
              <a:ext cx="3140380" cy="1714637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EE93229-D189-44A5-B903-1EFC39140380}"/>
              </a:ext>
            </a:extLst>
          </p:cNvPr>
          <p:cNvGrpSpPr/>
          <p:nvPr/>
        </p:nvGrpSpPr>
        <p:grpSpPr>
          <a:xfrm>
            <a:off x="200981" y="3436549"/>
            <a:ext cx="5228949" cy="2584490"/>
            <a:chOff x="41180" y="3436549"/>
            <a:chExt cx="5228949" cy="2584490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38CC3AE-AD9F-4B3D-BE83-416EF3814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20777" t="33600" r="22039" b="14221"/>
            <a:stretch/>
          </p:blipFill>
          <p:spPr>
            <a:xfrm>
              <a:off x="41180" y="3436556"/>
              <a:ext cx="5228949" cy="258448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FDEB8FD2-76DA-4730-B759-FBA6597A7D50}"/>
                </a:ext>
              </a:extLst>
            </p:cNvPr>
            <p:cNvSpPr/>
            <p:nvPr/>
          </p:nvSpPr>
          <p:spPr>
            <a:xfrm>
              <a:off x="2592280" y="3436549"/>
              <a:ext cx="2547891" cy="193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141FDC8-86A9-4944-8379-AD39F32B06A9}"/>
                </a:ext>
              </a:extLst>
            </p:cNvPr>
            <p:cNvSpPr/>
            <p:nvPr/>
          </p:nvSpPr>
          <p:spPr>
            <a:xfrm>
              <a:off x="107763" y="5748659"/>
              <a:ext cx="2547891" cy="193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221E59F0-9395-4C01-948D-F485E0C34023}"/>
              </a:ext>
            </a:extLst>
          </p:cNvPr>
          <p:cNvSpPr/>
          <p:nvPr/>
        </p:nvSpPr>
        <p:spPr>
          <a:xfrm>
            <a:off x="316570" y="5631155"/>
            <a:ext cx="2656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/>
              <a:t>Johnson et al. 2002</a:t>
            </a:r>
            <a:endParaRPr lang="da-DK" sz="2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A17D4F3-F129-40CF-916F-41F6D83F4B8D}"/>
              </a:ext>
            </a:extLst>
          </p:cNvPr>
          <p:cNvSpPr/>
          <p:nvPr/>
        </p:nvSpPr>
        <p:spPr>
          <a:xfrm>
            <a:off x="5946722" y="1721471"/>
            <a:ext cx="2656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/>
              <a:t>Koivula et al. 2003</a:t>
            </a:r>
            <a:endParaRPr lang="da-DK" sz="24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833056F-E794-4AAB-905F-ACEF0CD1B192}"/>
              </a:ext>
            </a:extLst>
          </p:cNvPr>
          <p:cNvSpPr/>
          <p:nvPr/>
        </p:nvSpPr>
        <p:spPr>
          <a:xfrm>
            <a:off x="2601158" y="6377896"/>
            <a:ext cx="6025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/>
              <a:t>Koskela 1998, Oksanen et al. 2001, Mappes et al. 1995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13491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BC35C53-AFAD-4AA9-8C8D-82395F1360FA}"/>
              </a:ext>
            </a:extLst>
          </p:cNvPr>
          <p:cNvSpPr/>
          <p:nvPr/>
        </p:nvSpPr>
        <p:spPr>
          <a:xfrm>
            <a:off x="7013662" y="164284"/>
            <a:ext cx="104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Lactation</a:t>
            </a:r>
            <a:endParaRPr lang="en-US" sz="1200" u="sng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EC3C39-15B6-4086-8839-F63A2EB4711C}"/>
              </a:ext>
            </a:extLst>
          </p:cNvPr>
          <p:cNvSpPr/>
          <p:nvPr/>
        </p:nvSpPr>
        <p:spPr>
          <a:xfrm>
            <a:off x="5865735" y="652295"/>
            <a:ext cx="3278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/>
              <a:t>Other useful patterns</a:t>
            </a:r>
            <a:endParaRPr lang="da-DK" sz="24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5E44784-1D9F-4DD1-8AEE-53128A7B9E3F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4466" t="29559" r="50979" b="6869"/>
          <a:stretch/>
        </p:blipFill>
        <p:spPr>
          <a:xfrm>
            <a:off x="3145881" y="2894729"/>
            <a:ext cx="2760955" cy="3871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5FA8098-0488-405E-9D9A-2FF078BF1CAC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50979" t="14103" r="25339"/>
          <a:stretch/>
        </p:blipFill>
        <p:spPr>
          <a:xfrm>
            <a:off x="6134506" y="1341933"/>
            <a:ext cx="2760954" cy="54245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2833056F-E794-4AAB-905F-ACEF0CD1B192}"/>
              </a:ext>
            </a:extLst>
          </p:cNvPr>
          <p:cNvSpPr/>
          <p:nvPr/>
        </p:nvSpPr>
        <p:spPr>
          <a:xfrm>
            <a:off x="149176" y="6120181"/>
            <a:ext cx="2656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/>
              <a:t>Koskela et al. 1998 </a:t>
            </a:r>
          </a:p>
          <a:p>
            <a:r>
              <a:rPr lang="da-DK" dirty="0"/>
              <a:t>– food supplementation</a:t>
            </a:r>
          </a:p>
        </p:txBody>
      </p:sp>
    </p:spTree>
    <p:extLst>
      <p:ext uri="{BB962C8B-B14F-4D97-AF65-F5344CB8AC3E}">
        <p14:creationId xmlns:p14="http://schemas.microsoft.com/office/powerpoint/2010/main" val="379856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C75F3C97-FE88-4BF0-8C58-C54E11D54AF3}"/>
              </a:ext>
            </a:extLst>
          </p:cNvPr>
          <p:cNvSpPr/>
          <p:nvPr/>
        </p:nvSpPr>
        <p:spPr>
          <a:xfrm>
            <a:off x="7427191" y="554467"/>
            <a:ext cx="895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Storage</a:t>
            </a:r>
            <a:endParaRPr lang="en-US" sz="1200" u="sng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950305C8-C5D7-486A-A943-BCA4A65D6F9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"/>
          <a:stretch/>
        </p:blipFill>
        <p:spPr>
          <a:xfrm>
            <a:off x="0" y="0"/>
            <a:ext cx="6579833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2236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C75F3C97-FE88-4BF0-8C58-C54E11D54AF3}"/>
              </a:ext>
            </a:extLst>
          </p:cNvPr>
          <p:cNvSpPr/>
          <p:nvPr/>
        </p:nvSpPr>
        <p:spPr>
          <a:xfrm>
            <a:off x="6542038" y="638969"/>
            <a:ext cx="895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Storage</a:t>
            </a:r>
            <a:endParaRPr lang="en-US" sz="1200" u="sng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84943EB6-6F29-488D-95ED-77CDB24AA9FE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411" t="8451" r="1258" b="1746"/>
          <a:stretch/>
        </p:blipFill>
        <p:spPr>
          <a:xfrm>
            <a:off x="3796465" y="2674512"/>
            <a:ext cx="5063924" cy="39854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5851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BED61804-4606-447C-85FF-BF57FBBF3724}"/>
              </a:ext>
            </a:extLst>
          </p:cNvPr>
          <p:cNvSpPr/>
          <p:nvPr/>
        </p:nvSpPr>
        <p:spPr>
          <a:xfrm>
            <a:off x="5503043" y="157333"/>
            <a:ext cx="34622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600" u="sng" dirty="0"/>
              <a:t>Ingestion rate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1EF0FAE-53C2-48E6-AD1B-D077EE45E2D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654" t="4622" r="766" b="1015"/>
          <a:stretch/>
        </p:blipFill>
        <p:spPr>
          <a:xfrm>
            <a:off x="197801" y="630157"/>
            <a:ext cx="8739520" cy="5937346"/>
          </a:xfrm>
          <a:prstGeom prst="roundRect">
            <a:avLst>
              <a:gd name="adj" fmla="val 36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269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3759" y="3267954"/>
            <a:ext cx="4953000" cy="2190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4148992-997D-4B4C-8FB3-5066B801DEB9}"/>
              </a:ext>
            </a:extLst>
          </p:cNvPr>
          <p:cNvSpPr txBox="1">
            <a:spLocks/>
          </p:cNvSpPr>
          <p:nvPr/>
        </p:nvSpPr>
        <p:spPr>
          <a:xfrm>
            <a:off x="1301759" y="180275"/>
            <a:ext cx="6540482" cy="9620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Field metabolic rates</a:t>
            </a:r>
            <a:endParaRPr lang="en-DE" sz="2000" i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380" y="2953629"/>
            <a:ext cx="2095500" cy="2095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0282" y="1409699"/>
            <a:ext cx="2057400" cy="1143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6743" y="2219971"/>
            <a:ext cx="2352675" cy="600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2654" y="2968357"/>
            <a:ext cx="2981325" cy="2095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92309" y="3310446"/>
            <a:ext cx="2314575" cy="600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35807" y="3571556"/>
            <a:ext cx="2409825" cy="12096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271" y="2351622"/>
            <a:ext cx="2114550" cy="1524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21329" y="3738657"/>
            <a:ext cx="847725" cy="9715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21329" y="2976657"/>
            <a:ext cx="1400175" cy="17335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1698E99-7B75-4EB6-8B58-26EA9C04E756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579" t="4532" r="784" b="725"/>
          <a:stretch/>
        </p:blipFill>
        <p:spPr>
          <a:xfrm>
            <a:off x="310718" y="180275"/>
            <a:ext cx="8522563" cy="6497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5B2DCF97-59E1-48A7-AEF8-9F8EE64F30D7}"/>
              </a:ext>
            </a:extLst>
          </p:cNvPr>
          <p:cNvSpPr/>
          <p:nvPr/>
        </p:nvSpPr>
        <p:spPr>
          <a:xfrm>
            <a:off x="3868319" y="624970"/>
            <a:ext cx="7820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Rodents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856E244-1C28-46F2-9DC3-C882C3BAC274}"/>
              </a:ext>
            </a:extLst>
          </p:cNvPr>
          <p:cNvSpPr/>
          <p:nvPr/>
        </p:nvSpPr>
        <p:spPr>
          <a:xfrm>
            <a:off x="5368330" y="615828"/>
            <a:ext cx="13516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Small mammals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58B2314-0038-4CA6-B3AF-7DA34F507D9A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4071942" y="476660"/>
            <a:ext cx="187414" cy="148310"/>
          </a:xfrm>
          <a:prstGeom prst="straightConnector1">
            <a:avLst/>
          </a:prstGeom>
          <a:ln>
            <a:solidFill>
              <a:srgbClr val="1728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1A8E2DC-235D-4885-8764-C25D91FA8346}"/>
              </a:ext>
            </a:extLst>
          </p:cNvPr>
          <p:cNvCxnSpPr>
            <a:cxnSpLocks/>
          </p:cNvCxnSpPr>
          <p:nvPr/>
        </p:nvCxnSpPr>
        <p:spPr>
          <a:xfrm flipV="1">
            <a:off x="4259356" y="482374"/>
            <a:ext cx="187419" cy="148311"/>
          </a:xfrm>
          <a:prstGeom prst="straightConnector1">
            <a:avLst/>
          </a:prstGeom>
          <a:ln>
            <a:solidFill>
              <a:srgbClr val="1BB6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39416FD-232A-4353-962C-81113921B621}"/>
              </a:ext>
            </a:extLst>
          </p:cNvPr>
          <p:cNvCxnSpPr>
            <a:cxnSpLocks/>
          </p:cNvCxnSpPr>
          <p:nvPr/>
        </p:nvCxnSpPr>
        <p:spPr>
          <a:xfrm flipH="1" flipV="1">
            <a:off x="5957089" y="482374"/>
            <a:ext cx="1" cy="151019"/>
          </a:xfrm>
          <a:prstGeom prst="straightConnector1">
            <a:avLst/>
          </a:prstGeom>
          <a:ln>
            <a:solidFill>
              <a:srgbClr val="088B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40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3759" y="3267954"/>
            <a:ext cx="4953000" cy="2190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4148992-997D-4B4C-8FB3-5066B801DEB9}"/>
              </a:ext>
            </a:extLst>
          </p:cNvPr>
          <p:cNvSpPr txBox="1">
            <a:spLocks/>
          </p:cNvSpPr>
          <p:nvPr/>
        </p:nvSpPr>
        <p:spPr>
          <a:xfrm>
            <a:off x="1301759" y="180275"/>
            <a:ext cx="6540482" cy="9620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Field metabolic rates</a:t>
            </a:r>
            <a:endParaRPr lang="en-DE" sz="2000" i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380" y="2953629"/>
            <a:ext cx="2095500" cy="2095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0282" y="1409699"/>
            <a:ext cx="2057400" cy="1143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6743" y="2219971"/>
            <a:ext cx="2352675" cy="600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2654" y="2968357"/>
            <a:ext cx="2981325" cy="2095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92309" y="3310446"/>
            <a:ext cx="2314575" cy="600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35807" y="3571556"/>
            <a:ext cx="2409825" cy="12096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271" y="2351622"/>
            <a:ext cx="2114550" cy="1524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21329" y="3738657"/>
            <a:ext cx="847725" cy="9715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21329" y="2976657"/>
            <a:ext cx="1400175" cy="17335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57E711C-35D5-4BA6-97BE-37D64315200B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825" t="4290" r="825" b="793"/>
          <a:stretch/>
        </p:blipFill>
        <p:spPr>
          <a:xfrm>
            <a:off x="398695" y="223659"/>
            <a:ext cx="8346610" cy="64540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096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3759" y="3267954"/>
            <a:ext cx="4953000" cy="2190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4148992-997D-4B4C-8FB3-5066B801DEB9}"/>
              </a:ext>
            </a:extLst>
          </p:cNvPr>
          <p:cNvSpPr txBox="1">
            <a:spLocks/>
          </p:cNvSpPr>
          <p:nvPr/>
        </p:nvSpPr>
        <p:spPr>
          <a:xfrm>
            <a:off x="1301759" y="180275"/>
            <a:ext cx="6540482" cy="9620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Field metabolic rates</a:t>
            </a:r>
            <a:endParaRPr lang="en-DE" sz="2000" i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380" y="2953629"/>
            <a:ext cx="2095500" cy="2095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0282" y="1409699"/>
            <a:ext cx="2057400" cy="1143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6743" y="2219971"/>
            <a:ext cx="2352675" cy="600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2654" y="2968357"/>
            <a:ext cx="2981325" cy="2095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92309" y="3310446"/>
            <a:ext cx="2314575" cy="600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35807" y="3571556"/>
            <a:ext cx="2409825" cy="12096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271" y="2351622"/>
            <a:ext cx="2114550" cy="1524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21329" y="3738657"/>
            <a:ext cx="847725" cy="9715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21329" y="2976657"/>
            <a:ext cx="1400175" cy="173355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003A76F-A35A-4101-9C81-161775C8BB8A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482" t="4861" r="939" b="935"/>
          <a:stretch/>
        </p:blipFill>
        <p:spPr>
          <a:xfrm>
            <a:off x="310719" y="180275"/>
            <a:ext cx="8522562" cy="6525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7232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3759" y="3267954"/>
            <a:ext cx="4953000" cy="2190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4148992-997D-4B4C-8FB3-5066B801DEB9}"/>
              </a:ext>
            </a:extLst>
          </p:cNvPr>
          <p:cNvSpPr txBox="1">
            <a:spLocks/>
          </p:cNvSpPr>
          <p:nvPr/>
        </p:nvSpPr>
        <p:spPr>
          <a:xfrm>
            <a:off x="1301759" y="180275"/>
            <a:ext cx="6540482" cy="9620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Field metabolic rates</a:t>
            </a:r>
            <a:endParaRPr lang="en-DE" sz="2000" i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380" y="2953629"/>
            <a:ext cx="2095500" cy="2095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0282" y="1409699"/>
            <a:ext cx="2057400" cy="1143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6743" y="2219971"/>
            <a:ext cx="2352675" cy="600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2654" y="2968357"/>
            <a:ext cx="2981325" cy="2095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92309" y="3310446"/>
            <a:ext cx="2314575" cy="600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35807" y="3571556"/>
            <a:ext cx="2409825" cy="12096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271" y="2351622"/>
            <a:ext cx="2114550" cy="1524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21329" y="3738657"/>
            <a:ext cx="847725" cy="9715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21329" y="2976657"/>
            <a:ext cx="1400175" cy="17335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0087CF-C200-4039-942D-F2FB5BEEE4C2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588" t="5543" r="1392" b="679"/>
          <a:stretch/>
        </p:blipFill>
        <p:spPr>
          <a:xfrm>
            <a:off x="501589" y="1128944"/>
            <a:ext cx="8140822" cy="5173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4685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4148992-997D-4B4C-8FB3-5066B801DEB9}"/>
              </a:ext>
            </a:extLst>
          </p:cNvPr>
          <p:cNvSpPr txBox="1">
            <a:spLocks/>
          </p:cNvSpPr>
          <p:nvPr/>
        </p:nvSpPr>
        <p:spPr>
          <a:xfrm>
            <a:off x="1301759" y="180275"/>
            <a:ext cx="6540482" cy="9620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Population level</a:t>
            </a:r>
            <a:endParaRPr lang="en-DE" sz="2000" i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AEC2A6A-6AA0-42FB-A3B4-66A14CC6B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" t="5335" r="680" b="1374"/>
          <a:stretch/>
        </p:blipFill>
        <p:spPr>
          <a:xfrm>
            <a:off x="62144" y="1677881"/>
            <a:ext cx="9019712" cy="3657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9856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4395996A-D49E-4755-9998-32CFCD767D16}"/>
                  </a:ext>
                </a:extLst>
              </p:cNvPr>
              <p:cNvSpPr/>
              <p:nvPr/>
            </p:nvSpPr>
            <p:spPr>
              <a:xfrm>
                <a:off x="6336197" y="702680"/>
                <a:ext cx="1840352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5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5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4395996A-D49E-4755-9998-32CFCD767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197" y="702680"/>
                <a:ext cx="1840352" cy="477054"/>
              </a:xfrm>
              <a:prstGeom prst="rect">
                <a:avLst/>
              </a:prstGeom>
              <a:blipFill>
                <a:blip r:embed="rId22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hteck 15">
            <a:extLst>
              <a:ext uri="{FF2B5EF4-FFF2-40B4-BE49-F238E27FC236}">
                <a16:creationId xmlns:a16="http://schemas.microsoft.com/office/drawing/2014/main" id="{2590F393-526B-44D0-8E5F-983D0DB909B5}"/>
              </a:ext>
            </a:extLst>
          </p:cNvPr>
          <p:cNvSpPr/>
          <p:nvPr/>
        </p:nvSpPr>
        <p:spPr>
          <a:xfrm>
            <a:off x="6055668" y="1185062"/>
            <a:ext cx="2401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dirty="0"/>
              <a:t>Kleiber 1975; Sibly et al. 2013</a:t>
            </a:r>
          </a:p>
          <a:p>
            <a:endParaRPr lang="da-DK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6EF0B7F-D928-493C-885E-874EF2CC52A5}"/>
              </a:ext>
            </a:extLst>
          </p:cNvPr>
          <p:cNvSpPr/>
          <p:nvPr/>
        </p:nvSpPr>
        <p:spPr>
          <a:xfrm>
            <a:off x="5551849" y="1776070"/>
            <a:ext cx="32568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/>
              <a:t>Calibrated using data from Sadowska et al. 2015, Grosiak et al. 2020, &amp; Górecki 1968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65949C-B714-4DFE-AA4F-4CA32B3B6A66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885" t="5373" r="1000" b="1506"/>
          <a:stretch/>
        </p:blipFill>
        <p:spPr>
          <a:xfrm>
            <a:off x="1875194" y="3046536"/>
            <a:ext cx="5393612" cy="34940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5314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759" y="337400"/>
            <a:ext cx="6540482" cy="1267567"/>
          </a:xfrm>
        </p:spPr>
        <p:txBody>
          <a:bodyPr anchor="t">
            <a:normAutofit/>
          </a:bodyPr>
          <a:lstStyle/>
          <a:p>
            <a:r>
              <a:rPr lang="en-US" sz="3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My vision</a:t>
            </a:r>
            <a:endParaRPr lang="en-DE" sz="3600" u="sng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83582D95-6BBF-456D-AA1A-53B29E7A80D6}"/>
              </a:ext>
            </a:extLst>
          </p:cNvPr>
          <p:cNvGrpSpPr/>
          <p:nvPr/>
        </p:nvGrpSpPr>
        <p:grpSpPr>
          <a:xfrm>
            <a:off x="198259" y="1032821"/>
            <a:ext cx="4824919" cy="1614792"/>
            <a:chOff x="4105071" y="5195896"/>
            <a:chExt cx="4824919" cy="1614792"/>
          </a:xfrm>
        </p:grpSpPr>
        <p:sp>
          <p:nvSpPr>
            <p:cNvPr id="12" name="Rectangle: Rounded Corners 18">
              <a:extLst>
                <a:ext uri="{FF2B5EF4-FFF2-40B4-BE49-F238E27FC236}">
                  <a16:creationId xmlns:a16="http://schemas.microsoft.com/office/drawing/2014/main" id="{5E2833F5-FA49-46A1-B9A3-0C47D0EE30CB}"/>
                </a:ext>
              </a:extLst>
            </p:cNvPr>
            <p:cNvSpPr/>
            <p:nvPr/>
          </p:nvSpPr>
          <p:spPr>
            <a:xfrm>
              <a:off x="4105071" y="5195896"/>
              <a:ext cx="4824919" cy="1614792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45ED2D0-8900-47F4-B61A-5826DFF3C8B5}"/>
                </a:ext>
              </a:extLst>
            </p:cNvPr>
            <p:cNvSpPr txBox="1"/>
            <p:nvPr/>
          </p:nvSpPr>
          <p:spPr>
            <a:xfrm>
              <a:off x="4231530" y="5589867"/>
              <a:ext cx="45720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How does the environment encourage the evolution of different metabolic phenotypes?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CEE0288-B6CF-4C77-9F30-01A7206ECFC3}"/>
              </a:ext>
            </a:extLst>
          </p:cNvPr>
          <p:cNvGrpSpPr/>
          <p:nvPr/>
        </p:nvGrpSpPr>
        <p:grpSpPr>
          <a:xfrm>
            <a:off x="126460" y="3900032"/>
            <a:ext cx="2542100" cy="2361258"/>
            <a:chOff x="0" y="3870428"/>
            <a:chExt cx="3216381" cy="2987572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2E197975-DE64-4AEE-873F-9E2CDEB2D99B}"/>
                </a:ext>
              </a:extLst>
            </p:cNvPr>
            <p:cNvSpPr/>
            <p:nvPr/>
          </p:nvSpPr>
          <p:spPr>
            <a:xfrm>
              <a:off x="350995" y="3963039"/>
              <a:ext cx="2743200" cy="27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fik 7" descr="Zahnrad">
              <a:extLst>
                <a:ext uri="{FF2B5EF4-FFF2-40B4-BE49-F238E27FC236}">
                  <a16:creationId xmlns:a16="http://schemas.microsoft.com/office/drawing/2014/main" id="{1D2F3E18-AD19-41F7-AB2A-9F5412624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8809" y="3870428"/>
              <a:ext cx="2987572" cy="2987572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4114EC83-80B0-45EB-8ADC-F3356DE83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0" y="5414681"/>
              <a:ext cx="1494862" cy="1077378"/>
            </a:xfrm>
            <a:prstGeom prst="rect">
              <a:avLst/>
            </a:prstGeom>
          </p:spPr>
        </p:pic>
      </p:grpSp>
      <p:grpSp>
        <p:nvGrpSpPr>
          <p:cNvPr id="14" name="Group 19">
            <a:extLst>
              <a:ext uri="{FF2B5EF4-FFF2-40B4-BE49-F238E27FC236}">
                <a16:creationId xmlns:a16="http://schemas.microsoft.com/office/drawing/2014/main" id="{6091197E-9F87-4ABE-A667-087494D592BF}"/>
              </a:ext>
            </a:extLst>
          </p:cNvPr>
          <p:cNvGrpSpPr/>
          <p:nvPr/>
        </p:nvGrpSpPr>
        <p:grpSpPr>
          <a:xfrm>
            <a:off x="2953761" y="2785470"/>
            <a:ext cx="4824919" cy="1614792"/>
            <a:chOff x="4105071" y="5195896"/>
            <a:chExt cx="4824919" cy="1614792"/>
          </a:xfrm>
        </p:grpSpPr>
        <p:sp>
          <p:nvSpPr>
            <p:cNvPr id="15" name="Rectangle: Rounded Corners 18">
              <a:extLst>
                <a:ext uri="{FF2B5EF4-FFF2-40B4-BE49-F238E27FC236}">
                  <a16:creationId xmlns:a16="http://schemas.microsoft.com/office/drawing/2014/main" id="{F0D53BF4-D90A-4938-8EC5-EFDED6B618AA}"/>
                </a:ext>
              </a:extLst>
            </p:cNvPr>
            <p:cNvSpPr/>
            <p:nvPr/>
          </p:nvSpPr>
          <p:spPr>
            <a:xfrm>
              <a:off x="4105071" y="5195896"/>
              <a:ext cx="4824919" cy="1614792"/>
            </a:xfrm>
            <a:prstGeom prst="roundRect">
              <a:avLst/>
            </a:prstGeom>
            <a:solidFill>
              <a:srgbClr val="088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E16A53FD-4071-4D76-948E-58A646F9A1CD}"/>
                </a:ext>
              </a:extLst>
            </p:cNvPr>
            <p:cNvSpPr txBox="1"/>
            <p:nvPr/>
          </p:nvSpPr>
          <p:spPr>
            <a:xfrm>
              <a:off x="4231530" y="5589867"/>
              <a:ext cx="45720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How does individual variation in metabolic traits affect population dynamics and disturbance vulnerability?</a:t>
              </a:r>
            </a:p>
          </p:txBody>
        </p:sp>
      </p:grpSp>
      <p:grpSp>
        <p:nvGrpSpPr>
          <p:cNvPr id="17" name="Group 19">
            <a:extLst>
              <a:ext uri="{FF2B5EF4-FFF2-40B4-BE49-F238E27FC236}">
                <a16:creationId xmlns:a16="http://schemas.microsoft.com/office/drawing/2014/main" id="{6E980109-910F-4C83-84D4-BD21684ED449}"/>
              </a:ext>
            </a:extLst>
          </p:cNvPr>
          <p:cNvGrpSpPr/>
          <p:nvPr/>
        </p:nvGrpSpPr>
        <p:grpSpPr>
          <a:xfrm>
            <a:off x="4319081" y="4559045"/>
            <a:ext cx="4824919" cy="1614792"/>
            <a:chOff x="4105071" y="5195896"/>
            <a:chExt cx="4824919" cy="1614792"/>
          </a:xfrm>
        </p:grpSpPr>
        <p:sp>
          <p:nvSpPr>
            <p:cNvPr id="18" name="Rectangle: Rounded Corners 18">
              <a:extLst>
                <a:ext uri="{FF2B5EF4-FFF2-40B4-BE49-F238E27FC236}">
                  <a16:creationId xmlns:a16="http://schemas.microsoft.com/office/drawing/2014/main" id="{8DCC70EF-FCA8-4328-A46D-73B37CCA9B4F}"/>
                </a:ext>
              </a:extLst>
            </p:cNvPr>
            <p:cNvSpPr/>
            <p:nvPr/>
          </p:nvSpPr>
          <p:spPr>
            <a:xfrm>
              <a:off x="4105071" y="5195896"/>
              <a:ext cx="4824919" cy="1614792"/>
            </a:xfrm>
            <a:prstGeom prst="roundRect">
              <a:avLst/>
            </a:prstGeom>
            <a:solidFill>
              <a:srgbClr val="1728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636E4E9E-D012-4FC9-ABCC-C9D7B039DCFE}"/>
                </a:ext>
              </a:extLst>
            </p:cNvPr>
            <p:cNvSpPr txBox="1"/>
            <p:nvPr/>
          </p:nvSpPr>
          <p:spPr>
            <a:xfrm>
              <a:off x="4231530" y="5589867"/>
              <a:ext cx="45720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How do energy management strategies impact population dynamics and disturbance vulnerability?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00350099-7FCA-4AC6-A63A-87C325834AFA}"/>
              </a:ext>
            </a:extLst>
          </p:cNvPr>
          <p:cNvSpPr txBox="1">
            <a:spLocks/>
          </p:cNvSpPr>
          <p:nvPr/>
        </p:nvSpPr>
        <p:spPr>
          <a:xfrm>
            <a:off x="-16919" y="6261290"/>
            <a:ext cx="2970680" cy="4924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EB model</a:t>
            </a:r>
            <a:endParaRPr lang="en-DE" sz="36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D76A782-C018-4E11-B3C4-792F559A4B28}"/>
              </a:ext>
            </a:extLst>
          </p:cNvPr>
          <p:cNvSpPr txBox="1">
            <a:spLocks/>
          </p:cNvSpPr>
          <p:nvPr/>
        </p:nvSpPr>
        <p:spPr>
          <a:xfrm>
            <a:off x="46311" y="2720809"/>
            <a:ext cx="2970680" cy="492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Generic &amp; clear</a:t>
            </a:r>
            <a:endParaRPr lang="en-DE" sz="25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E90764E-65E4-401E-BB57-3D4468A8D1B1}"/>
              </a:ext>
            </a:extLst>
          </p:cNvPr>
          <p:cNvSpPr txBox="1">
            <a:spLocks/>
          </p:cNvSpPr>
          <p:nvPr/>
        </p:nvSpPr>
        <p:spPr>
          <a:xfrm>
            <a:off x="2508760" y="3651322"/>
            <a:ext cx="3557062" cy="492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Thoroughly evaluated</a:t>
            </a:r>
            <a:endParaRPr lang="en-DE" sz="25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E680844-087C-405D-B301-4C6C5C71A940}"/>
              </a:ext>
            </a:extLst>
          </p:cNvPr>
          <p:cNvSpPr txBox="1">
            <a:spLocks/>
          </p:cNvSpPr>
          <p:nvPr/>
        </p:nvSpPr>
        <p:spPr>
          <a:xfrm>
            <a:off x="3080220" y="5097786"/>
            <a:ext cx="3557062" cy="492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Novel</a:t>
            </a:r>
            <a:endParaRPr lang="en-DE" sz="25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CCB98DD-C763-4FB3-B422-90FD54F26E1F}"/>
              </a:ext>
            </a:extLst>
          </p:cNvPr>
          <p:cNvCxnSpPr>
            <a:cxnSpLocks/>
          </p:cNvCxnSpPr>
          <p:nvPr/>
        </p:nvCxnSpPr>
        <p:spPr>
          <a:xfrm>
            <a:off x="1467997" y="3284146"/>
            <a:ext cx="0" cy="56333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B6ABCFE-CAF4-4677-9731-F382B3813C7C}"/>
              </a:ext>
            </a:extLst>
          </p:cNvPr>
          <p:cNvCxnSpPr>
            <a:cxnSpLocks/>
          </p:cNvCxnSpPr>
          <p:nvPr/>
        </p:nvCxnSpPr>
        <p:spPr>
          <a:xfrm flipH="1">
            <a:off x="2282660" y="3897545"/>
            <a:ext cx="328059" cy="255028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2F8CBD83-A4B4-41E4-ACE9-0DE7DB139801}"/>
              </a:ext>
            </a:extLst>
          </p:cNvPr>
          <p:cNvCxnSpPr>
            <a:cxnSpLocks/>
          </p:cNvCxnSpPr>
          <p:nvPr/>
        </p:nvCxnSpPr>
        <p:spPr>
          <a:xfrm flipH="1" flipV="1">
            <a:off x="2647131" y="5331508"/>
            <a:ext cx="1545490" cy="1250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1E75C9-7BB6-422D-B309-2D09268DD8E9}"/>
              </a:ext>
            </a:extLst>
          </p:cNvPr>
          <p:cNvCxnSpPr>
            <a:cxnSpLocks/>
          </p:cNvCxnSpPr>
          <p:nvPr/>
        </p:nvCxnSpPr>
        <p:spPr>
          <a:xfrm flipV="1">
            <a:off x="1719600" y="2706835"/>
            <a:ext cx="318816" cy="116067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497749B1-F0A8-4E79-B159-C5625608CAEC}"/>
              </a:ext>
            </a:extLst>
          </p:cNvPr>
          <p:cNvCxnSpPr>
            <a:cxnSpLocks/>
          </p:cNvCxnSpPr>
          <p:nvPr/>
        </p:nvCxnSpPr>
        <p:spPr>
          <a:xfrm flipV="1">
            <a:off x="2255912" y="3564895"/>
            <a:ext cx="633286" cy="537876"/>
          </a:xfrm>
          <a:prstGeom prst="straightConnector1">
            <a:avLst/>
          </a:prstGeom>
          <a:ln w="76200">
            <a:solidFill>
              <a:srgbClr val="088B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089ED2E-F6D8-49AA-937B-7846277A9975}"/>
              </a:ext>
            </a:extLst>
          </p:cNvPr>
          <p:cNvCxnSpPr>
            <a:cxnSpLocks/>
          </p:cNvCxnSpPr>
          <p:nvPr/>
        </p:nvCxnSpPr>
        <p:spPr>
          <a:xfrm>
            <a:off x="2705594" y="5211562"/>
            <a:ext cx="1487027" cy="0"/>
          </a:xfrm>
          <a:prstGeom prst="straightConnector1">
            <a:avLst/>
          </a:prstGeom>
          <a:ln w="76200">
            <a:solidFill>
              <a:srgbClr val="1728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93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5" grpId="1"/>
      <p:bldP spid="25" grpId="2"/>
      <p:bldP spid="26" grpId="0"/>
      <p:bldP spid="26" grpId="1"/>
      <p:bldP spid="26" grpId="2"/>
      <p:bldP spid="30" grpId="0"/>
      <p:bldP spid="30" grpId="1"/>
      <p:bldP spid="30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926" y="337400"/>
            <a:ext cx="7972148" cy="1267567"/>
          </a:xfrm>
        </p:spPr>
        <p:txBody>
          <a:bodyPr anchor="t">
            <a:normAutofit/>
          </a:bodyPr>
          <a:lstStyle/>
          <a:p>
            <a:r>
              <a:rPr lang="en-US" sz="3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Energy budget verification summary</a:t>
            </a:r>
            <a:endParaRPr lang="en-DE" sz="3600" u="sng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148992-997D-4B4C-8FB3-5066B801DEB9}"/>
              </a:ext>
            </a:extLst>
          </p:cNvPr>
          <p:cNvSpPr txBox="1">
            <a:spLocks/>
          </p:cNvSpPr>
          <p:nvPr/>
        </p:nvSpPr>
        <p:spPr>
          <a:xfrm>
            <a:off x="655069" y="801157"/>
            <a:ext cx="8080557" cy="561290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Overall many fits good, others give us something to think about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For now allocation and survival probabilities are arbitrarily selected – should be calibrated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Need population level patterns – e.g. cycles, densities, age-class structure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Need to think about: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Whether maximum metabolic rates should be included	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Link between EB and pace of life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Where to add individual variation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Whether BMR depression with negative energy balance should be included in this step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114EC83-80B0-45EB-8ADC-F3356DE8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5819" y="5600849"/>
            <a:ext cx="1494862" cy="10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8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759" y="337400"/>
            <a:ext cx="6540482" cy="1267567"/>
          </a:xfrm>
        </p:spPr>
        <p:txBody>
          <a:bodyPr anchor="t">
            <a:normAutofit/>
          </a:bodyPr>
          <a:lstStyle/>
          <a:p>
            <a:r>
              <a:rPr lang="en-US" sz="3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Full model current status</a:t>
            </a:r>
            <a:endParaRPr lang="en-DE" sz="3600" u="sng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148992-997D-4B4C-8FB3-5066B801DEB9}"/>
              </a:ext>
            </a:extLst>
          </p:cNvPr>
          <p:cNvSpPr txBox="1">
            <a:spLocks/>
          </p:cNvSpPr>
          <p:nvPr/>
        </p:nvSpPr>
        <p:spPr>
          <a:xfrm>
            <a:off x="1171852" y="1429305"/>
            <a:ext cx="7230178" cy="43145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All animals are female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Wintertime skipping isn’t implemented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Movements are still basic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Landscape also still very basic ( patch size 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114EC83-80B0-45EB-8ADC-F3356DE8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5819" y="5600849"/>
            <a:ext cx="1494862" cy="10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6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759" y="337400"/>
            <a:ext cx="6540482" cy="1267567"/>
          </a:xfrm>
        </p:spPr>
        <p:txBody>
          <a:bodyPr anchor="t">
            <a:normAutofit/>
          </a:bodyPr>
          <a:lstStyle/>
          <a:p>
            <a:r>
              <a:rPr lang="en-US" sz="3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Next steps</a:t>
            </a:r>
            <a:endParaRPr lang="en-DE" sz="3600" u="sng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148992-997D-4B4C-8FB3-5066B801DEB9}"/>
              </a:ext>
            </a:extLst>
          </p:cNvPr>
          <p:cNvSpPr txBox="1">
            <a:spLocks/>
          </p:cNvSpPr>
          <p:nvPr/>
        </p:nvSpPr>
        <p:spPr>
          <a:xfrm>
            <a:off x="1171852" y="1429305"/>
            <a:ext cx="7230178" cy="43145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Arrange a meeting with Jana, Melanie, etc.?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Implement environment specs &amp; movements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Calibrate &amp; evaluate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Publication plan – model paper or go right into first big question?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114EC83-80B0-45EB-8ADC-F3356DE8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5819" y="5600849"/>
            <a:ext cx="1494862" cy="10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7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759" y="337400"/>
            <a:ext cx="6540482" cy="1267567"/>
          </a:xfrm>
        </p:spPr>
        <p:txBody>
          <a:bodyPr anchor="t">
            <a:normAutofit/>
          </a:bodyPr>
          <a:lstStyle/>
          <a:p>
            <a:r>
              <a:rPr lang="en-US" sz="3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Notes from Florian</a:t>
            </a:r>
            <a:endParaRPr lang="en-DE" sz="3600" u="sng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148992-997D-4B4C-8FB3-5066B801DEB9}"/>
              </a:ext>
            </a:extLst>
          </p:cNvPr>
          <p:cNvSpPr txBox="1">
            <a:spLocks/>
          </p:cNvSpPr>
          <p:nvPr/>
        </p:nvSpPr>
        <p:spPr>
          <a:xfrm>
            <a:off x="1171852" y="1429305"/>
            <a:ext cx="7230178" cy="43145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Change “Percent of day active” to “Percent of timesteps with activity”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Big things to look into: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How offspring mass relates to litter size – look into allocation and mortality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100% activity realistic?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Record storage level based on state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114EC83-80B0-45EB-8ADC-F3356DE8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5819" y="5600849"/>
            <a:ext cx="1494862" cy="10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7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A48A771-4548-46ED-A30D-8CB9FF462129}"/>
                  </a:ext>
                </a:extLst>
              </p:cNvPr>
              <p:cNvSpPr/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A48A771-4548-46ED-A30D-8CB9FF462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  <a:blipFill>
                <a:blip r:embed="rId25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99F5D3A7-BE3F-4CF2-8E27-04533E1201DF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345" t="5738" r="1797" b="1110"/>
          <a:stretch/>
        </p:blipFill>
        <p:spPr>
          <a:xfrm>
            <a:off x="3775737" y="2717288"/>
            <a:ext cx="5063152" cy="37519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8830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A48A771-4548-46ED-A30D-8CB9FF462129}"/>
                  </a:ext>
                </a:extLst>
              </p:cNvPr>
              <p:cNvSpPr/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A48A771-4548-46ED-A30D-8CB9FF462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  <a:blipFill>
                <a:blip r:embed="rId25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fik 11">
            <a:extLst>
              <a:ext uri="{FF2B5EF4-FFF2-40B4-BE49-F238E27FC236}">
                <a16:creationId xmlns:a16="http://schemas.microsoft.com/office/drawing/2014/main" id="{75737C53-01D7-46EB-B85E-A986ED8E4176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745" t="5700" r="766" b="1119"/>
          <a:stretch/>
        </p:blipFill>
        <p:spPr>
          <a:xfrm>
            <a:off x="3382392" y="2828716"/>
            <a:ext cx="5536171" cy="3801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4418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A48A771-4548-46ED-A30D-8CB9FF462129}"/>
                  </a:ext>
                </a:extLst>
              </p:cNvPr>
              <p:cNvSpPr/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A48A771-4548-46ED-A30D-8CB9FF462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  <a:blipFill>
                <a:blip r:embed="rId25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CB16491A-289A-424C-8F2A-A6E521E102FB}"/>
              </a:ext>
            </a:extLst>
          </p:cNvPr>
          <p:cNvSpPr/>
          <p:nvPr/>
        </p:nvSpPr>
        <p:spPr>
          <a:xfrm>
            <a:off x="5209120" y="1198375"/>
            <a:ext cx="38395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600" dirty="0"/>
              <a:t>Link between energy balance and activity</a:t>
            </a:r>
            <a:endParaRPr lang="da-DK" sz="12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154D804-30C7-40AD-95C3-D71F8E4813C5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970" t="6691" r="1226" b="1212"/>
          <a:stretch/>
        </p:blipFill>
        <p:spPr>
          <a:xfrm>
            <a:off x="431956" y="3218371"/>
            <a:ext cx="3539970" cy="3412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D77D161-9304-4CAF-9BE2-6910429D7A1F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195" t="6692" r="1273" b="1211"/>
          <a:stretch/>
        </p:blipFill>
        <p:spPr>
          <a:xfrm>
            <a:off x="4111995" y="3218371"/>
            <a:ext cx="4644928" cy="3412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2BDA8DDB-8D86-42A1-ABC7-2E9144979830}"/>
              </a:ext>
            </a:extLst>
          </p:cNvPr>
          <p:cNvSpPr/>
          <p:nvPr/>
        </p:nvSpPr>
        <p:spPr>
          <a:xfrm>
            <a:off x="7128917" y="3654083"/>
            <a:ext cx="1438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600" dirty="0"/>
              <a:t>18.5 +- 17.1%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70938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A48A771-4548-46ED-A30D-8CB9FF462129}"/>
                  </a:ext>
                </a:extLst>
              </p:cNvPr>
              <p:cNvSpPr/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A48A771-4548-46ED-A30D-8CB9FF462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  <a:blipFill>
                <a:blip r:embed="rId25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fik 11">
            <a:extLst>
              <a:ext uri="{FF2B5EF4-FFF2-40B4-BE49-F238E27FC236}">
                <a16:creationId xmlns:a16="http://schemas.microsoft.com/office/drawing/2014/main" id="{140E4CEA-D69F-4C7B-BCF7-9B9824AAB5E6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1043" t="6211" r="957" b="1029"/>
          <a:stretch/>
        </p:blipFill>
        <p:spPr>
          <a:xfrm>
            <a:off x="5005388" y="3024188"/>
            <a:ext cx="3709987" cy="3533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1DA4F16-C1DD-4DB1-8772-0A09D99C2A76}"/>
              </a:ext>
            </a:extLst>
          </p:cNvPr>
          <p:cNvSpPr/>
          <p:nvPr/>
        </p:nvSpPr>
        <p:spPr>
          <a:xfrm>
            <a:off x="7128917" y="3654083"/>
            <a:ext cx="1438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600" dirty="0"/>
              <a:t>18.7 +- 39.0%</a:t>
            </a:r>
            <a:endParaRPr lang="da-DK" sz="12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10605C4-B4FD-4D90-AB6A-3AB917583A1D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900" t="6387" r="2016" b="969"/>
          <a:stretch/>
        </p:blipFill>
        <p:spPr>
          <a:xfrm>
            <a:off x="577082" y="3125316"/>
            <a:ext cx="3513906" cy="3432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31284F3C-54EC-49B1-8678-886EF99E5242}"/>
              </a:ext>
            </a:extLst>
          </p:cNvPr>
          <p:cNvSpPr/>
          <p:nvPr/>
        </p:nvSpPr>
        <p:spPr>
          <a:xfrm>
            <a:off x="5209120" y="1198375"/>
            <a:ext cx="38395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600" dirty="0"/>
              <a:t>Link between energy balance and activity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60528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A48A771-4548-46ED-A30D-8CB9FF462129}"/>
                  </a:ext>
                </a:extLst>
              </p:cNvPr>
              <p:cNvSpPr/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A48A771-4548-46ED-A30D-8CB9FF462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  <a:blipFill>
                <a:blip r:embed="rId25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hteck 18">
            <a:extLst>
              <a:ext uri="{FF2B5EF4-FFF2-40B4-BE49-F238E27FC236}">
                <a16:creationId xmlns:a16="http://schemas.microsoft.com/office/drawing/2014/main" id="{31284F3C-54EC-49B1-8678-886EF99E5242}"/>
              </a:ext>
            </a:extLst>
          </p:cNvPr>
          <p:cNvSpPr/>
          <p:nvPr/>
        </p:nvSpPr>
        <p:spPr>
          <a:xfrm>
            <a:off x="5209120" y="1198375"/>
            <a:ext cx="38395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600" dirty="0"/>
              <a:t>Link between energy balance and activity</a:t>
            </a:r>
            <a:endParaRPr lang="da-DK" sz="120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1C6DC01-126F-4290-A0A7-41126515241B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315" t="4291" r="315" b="479"/>
          <a:stretch/>
        </p:blipFill>
        <p:spPr>
          <a:xfrm>
            <a:off x="715049" y="585926"/>
            <a:ext cx="7713902" cy="5923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2833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B63A047-2630-4CBC-95EB-3A792F8B4C63}"/>
                  </a:ext>
                </a:extLst>
              </p:cNvPr>
              <p:cNvSpPr/>
              <p:nvPr/>
            </p:nvSpPr>
            <p:spPr>
              <a:xfrm>
                <a:off x="5366709" y="535243"/>
                <a:ext cx="3165738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i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num>
                        <m:den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100" i="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100" b="0" i="0" smtClean="0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sz="1100" i="0">
                                          <a:latin typeface="Cambria Math" panose="02040503050406030204" pitchFamily="18" charset="0"/>
                                        </a:rPr>
                                        <m:t>,∞</m:t>
                                      </m:r>
                                    </m:sub>
                                  </m:sSub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100" i="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</m:sSub>
                            </m:e>
                            <m:sup>
                              <m:f>
                                <m:f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B63A047-2630-4CBC-95EB-3A792F8B4C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709" y="535243"/>
                <a:ext cx="3165738" cy="47743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59F8D1B-2E12-483F-92A8-9BE5D6E5CCCD}"/>
                  </a:ext>
                </a:extLst>
              </p:cNvPr>
              <p:cNvSpPr/>
              <p:nvPr/>
            </p:nvSpPr>
            <p:spPr>
              <a:xfrm>
                <a:off x="6151018" y="1330647"/>
                <a:ext cx="2000483" cy="559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lm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pro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59F8D1B-2E12-483F-92A8-9BE5D6E5C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018" y="1330647"/>
                <a:ext cx="2000483" cy="55964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hteck 32">
            <a:extLst>
              <a:ext uri="{FF2B5EF4-FFF2-40B4-BE49-F238E27FC236}">
                <a16:creationId xmlns:a16="http://schemas.microsoft.com/office/drawing/2014/main" id="{D27C0936-4201-4E60-89F2-019422BE1B06}"/>
              </a:ext>
            </a:extLst>
          </p:cNvPr>
          <p:cNvSpPr/>
          <p:nvPr/>
        </p:nvSpPr>
        <p:spPr>
          <a:xfrm>
            <a:off x="5784443" y="238480"/>
            <a:ext cx="25355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Change in mass: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0D0A346-FFEF-428E-80E5-17DD2667B366}"/>
              </a:ext>
            </a:extLst>
          </p:cNvPr>
          <p:cNvSpPr/>
          <p:nvPr/>
        </p:nvSpPr>
        <p:spPr>
          <a:xfrm>
            <a:off x="5784443" y="1012681"/>
            <a:ext cx="25355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Growth cost: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144D57E-97AE-48F5-BE16-511C527DEE9D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75" t="5801" r="460" b="354"/>
          <a:stretch/>
        </p:blipFill>
        <p:spPr>
          <a:xfrm>
            <a:off x="1428750" y="2944850"/>
            <a:ext cx="6290310" cy="3538000"/>
          </a:xfrm>
          <a:prstGeom prst="roundRect">
            <a:avLst>
              <a:gd name="adj" fmla="val 342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5767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22526</TotalTime>
  <Words>543</Words>
  <Application>Microsoft Office PowerPoint</Application>
  <PresentationFormat>Bildschirmpräsentation (4:3)</PresentationFormat>
  <Paragraphs>115</Paragraphs>
  <Slides>34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Trebuchet MS</vt:lpstr>
      <vt:lpstr>Office Theme</vt:lpstr>
      <vt:lpstr>From individual energetics to biodiversity patterns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My vision</vt:lpstr>
      <vt:lpstr>Energy budget verification summary</vt:lpstr>
      <vt:lpstr>Full model current status</vt:lpstr>
      <vt:lpstr>Next steps</vt:lpstr>
      <vt:lpstr>Notes from Florian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animals balance their individual energetic needs (to stay warm, move, reproduce, survive) to maximize survival and reproduction in changing environments?</dc:title>
  <dc:creator>Cara Gallagher</dc:creator>
  <cp:lastModifiedBy>cara</cp:lastModifiedBy>
  <cp:revision>334</cp:revision>
  <dcterms:created xsi:type="dcterms:W3CDTF">2021-09-08T12:32:04Z</dcterms:created>
  <dcterms:modified xsi:type="dcterms:W3CDTF">2022-03-16T15:20:55Z</dcterms:modified>
</cp:coreProperties>
</file>